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9"/>
  </p:notesMasterIdLst>
  <p:sldIdLst>
    <p:sldId id="270" r:id="rId2"/>
    <p:sldId id="275" r:id="rId3"/>
    <p:sldId id="276" r:id="rId4"/>
    <p:sldId id="277" r:id="rId5"/>
    <p:sldId id="318" r:id="rId6"/>
    <p:sldId id="279" r:id="rId7"/>
    <p:sldId id="317" r:id="rId8"/>
    <p:sldId id="273" r:id="rId9"/>
    <p:sldId id="272" r:id="rId10"/>
    <p:sldId id="274" r:id="rId11"/>
    <p:sldId id="280" r:id="rId12"/>
    <p:sldId id="281" r:id="rId13"/>
    <p:sldId id="282" r:id="rId14"/>
    <p:sldId id="284" r:id="rId15"/>
    <p:sldId id="285" r:id="rId16"/>
    <p:sldId id="286" r:id="rId17"/>
    <p:sldId id="287" r:id="rId18"/>
    <p:sldId id="289" r:id="rId19"/>
    <p:sldId id="288" r:id="rId20"/>
    <p:sldId id="290" r:id="rId21"/>
    <p:sldId id="291" r:id="rId22"/>
    <p:sldId id="309" r:id="rId23"/>
    <p:sldId id="294" r:id="rId24"/>
    <p:sldId id="295" r:id="rId25"/>
    <p:sldId id="298" r:id="rId26"/>
    <p:sldId id="299" r:id="rId27"/>
    <p:sldId id="313" r:id="rId28"/>
    <p:sldId id="314" r:id="rId29"/>
    <p:sldId id="312" r:id="rId30"/>
    <p:sldId id="300" r:id="rId31"/>
    <p:sldId id="301" r:id="rId32"/>
    <p:sldId id="302" r:id="rId33"/>
    <p:sldId id="303" r:id="rId34"/>
    <p:sldId id="304" r:id="rId35"/>
    <p:sldId id="305" r:id="rId36"/>
    <p:sldId id="306" r:id="rId37"/>
    <p:sldId id="307"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ndara" pitchFamily="34" charset="0"/>
        <a:ea typeface="+mn-ea"/>
        <a:cs typeface="+mn-cs"/>
      </a:defRPr>
    </a:lvl1pPr>
    <a:lvl2pPr marL="457200" algn="l" rtl="0" fontAlgn="base">
      <a:spcBef>
        <a:spcPct val="0"/>
      </a:spcBef>
      <a:spcAft>
        <a:spcPct val="0"/>
      </a:spcAft>
      <a:defRPr kern="1200">
        <a:solidFill>
          <a:schemeClr val="tx1"/>
        </a:solidFill>
        <a:latin typeface="Candara" pitchFamily="34" charset="0"/>
        <a:ea typeface="+mn-ea"/>
        <a:cs typeface="+mn-cs"/>
      </a:defRPr>
    </a:lvl2pPr>
    <a:lvl3pPr marL="914400" algn="l" rtl="0" fontAlgn="base">
      <a:spcBef>
        <a:spcPct val="0"/>
      </a:spcBef>
      <a:spcAft>
        <a:spcPct val="0"/>
      </a:spcAft>
      <a:defRPr kern="1200">
        <a:solidFill>
          <a:schemeClr val="tx1"/>
        </a:solidFill>
        <a:latin typeface="Candara" pitchFamily="34" charset="0"/>
        <a:ea typeface="+mn-ea"/>
        <a:cs typeface="+mn-cs"/>
      </a:defRPr>
    </a:lvl3pPr>
    <a:lvl4pPr marL="1371600" algn="l" rtl="0" fontAlgn="base">
      <a:spcBef>
        <a:spcPct val="0"/>
      </a:spcBef>
      <a:spcAft>
        <a:spcPct val="0"/>
      </a:spcAft>
      <a:defRPr kern="1200">
        <a:solidFill>
          <a:schemeClr val="tx1"/>
        </a:solidFill>
        <a:latin typeface="Candara" pitchFamily="34" charset="0"/>
        <a:ea typeface="+mn-ea"/>
        <a:cs typeface="+mn-cs"/>
      </a:defRPr>
    </a:lvl4pPr>
    <a:lvl5pPr marL="1828800" algn="l" rtl="0" fontAlgn="base">
      <a:spcBef>
        <a:spcPct val="0"/>
      </a:spcBef>
      <a:spcAft>
        <a:spcPct val="0"/>
      </a:spcAft>
      <a:defRPr kern="1200">
        <a:solidFill>
          <a:schemeClr val="tx1"/>
        </a:solidFill>
        <a:latin typeface="Candara" pitchFamily="34" charset="0"/>
        <a:ea typeface="+mn-ea"/>
        <a:cs typeface="+mn-cs"/>
      </a:defRPr>
    </a:lvl5pPr>
    <a:lvl6pPr marL="2286000" algn="l" defTabSz="914400" rtl="0" eaLnBrk="1" latinLnBrk="0" hangingPunct="1">
      <a:defRPr kern="1200">
        <a:solidFill>
          <a:schemeClr val="tx1"/>
        </a:solidFill>
        <a:latin typeface="Candara" pitchFamily="34" charset="0"/>
        <a:ea typeface="+mn-ea"/>
        <a:cs typeface="+mn-cs"/>
      </a:defRPr>
    </a:lvl6pPr>
    <a:lvl7pPr marL="2743200" algn="l" defTabSz="914400" rtl="0" eaLnBrk="1" latinLnBrk="0" hangingPunct="1">
      <a:defRPr kern="1200">
        <a:solidFill>
          <a:schemeClr val="tx1"/>
        </a:solidFill>
        <a:latin typeface="Candara" pitchFamily="34" charset="0"/>
        <a:ea typeface="+mn-ea"/>
        <a:cs typeface="+mn-cs"/>
      </a:defRPr>
    </a:lvl7pPr>
    <a:lvl8pPr marL="3200400" algn="l" defTabSz="914400" rtl="0" eaLnBrk="1" latinLnBrk="0" hangingPunct="1">
      <a:defRPr kern="1200">
        <a:solidFill>
          <a:schemeClr val="tx1"/>
        </a:solidFill>
        <a:latin typeface="Candara" pitchFamily="34" charset="0"/>
        <a:ea typeface="+mn-ea"/>
        <a:cs typeface="+mn-cs"/>
      </a:defRPr>
    </a:lvl8pPr>
    <a:lvl9pPr marL="3657600" algn="l" defTabSz="914400" rtl="0" eaLnBrk="1" latinLnBrk="0" hangingPunct="1">
      <a:defRPr kern="1200">
        <a:solidFill>
          <a:schemeClr val="tx1"/>
        </a:solidFill>
        <a:latin typeface="Candar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7A6DF"/>
    <a:srgbClr val="4584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773" y="8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3E5319F-1905-4A7E-AB16-05A216F7CCA2}" type="datetimeFigureOut">
              <a:rPr lang="en-US"/>
              <a:pPr>
                <a:defRPr/>
              </a:pPr>
              <a:t>9/18/2013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BCB73D5-DDB8-4B3C-BA9A-B6071016D7BE}" type="slidenum">
              <a:rPr lang="en-US"/>
              <a:pPr>
                <a:defRPr/>
              </a:pPr>
              <a:t>‹#›</a:t>
            </a:fld>
            <a:endParaRPr lang="en-US"/>
          </a:p>
        </p:txBody>
      </p:sp>
    </p:spTree>
    <p:extLst>
      <p:ext uri="{BB962C8B-B14F-4D97-AF65-F5344CB8AC3E}">
        <p14:creationId xmlns:p14="http://schemas.microsoft.com/office/powerpoint/2010/main" val="1948382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7D120D6F-F677-442C-9979-DFD6777BF690}" type="slidenum">
              <a:rPr lang="en-US" smtClean="0">
                <a:latin typeface="Times New Roman" pitchFamily="18" charset="0"/>
              </a:rPr>
              <a:pPr fontAlgn="base">
                <a:spcBef>
                  <a:spcPct val="0"/>
                </a:spcBef>
                <a:spcAft>
                  <a:spcPct val="0"/>
                </a:spcAft>
              </a:pPr>
              <a:t>1</a:t>
            </a:fld>
            <a:endParaRPr lang="en-US" smtClean="0">
              <a:latin typeface="Times New Roman" pitchFamily="18"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220155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787988A4-511F-43FA-9430-942B40854CA0}" type="slidenum">
              <a:rPr lang="en-US" smtClean="0">
                <a:latin typeface="Times New Roman" pitchFamily="18" charset="0"/>
              </a:rPr>
              <a:pPr fontAlgn="base">
                <a:spcBef>
                  <a:spcPct val="0"/>
                </a:spcBef>
                <a:spcAft>
                  <a:spcPct val="0"/>
                </a:spcAft>
              </a:pPr>
              <a:t>10</a:t>
            </a:fld>
            <a:endParaRPr lang="en-US" smtClean="0">
              <a:latin typeface="Times New Roman" pitchFamily="18"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221400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CC66D588-C186-4064-9915-DE403DFF935A}" type="slidenum">
              <a:rPr lang="en-US" smtClean="0">
                <a:latin typeface="Times New Roman" pitchFamily="18" charset="0"/>
              </a:rPr>
              <a:pPr fontAlgn="base">
                <a:spcBef>
                  <a:spcPct val="0"/>
                </a:spcBef>
                <a:spcAft>
                  <a:spcPct val="0"/>
                </a:spcAft>
              </a:pPr>
              <a:t>11</a:t>
            </a:fld>
            <a:endParaRPr lang="en-US" smtClean="0">
              <a:latin typeface="Times New Roman"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230675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F1E8E294-F866-4712-8F0E-930BA87AA197}" type="slidenum">
              <a:rPr lang="en-US" smtClean="0">
                <a:latin typeface="Times New Roman" pitchFamily="18" charset="0"/>
              </a:rPr>
              <a:pPr fontAlgn="base">
                <a:spcBef>
                  <a:spcPct val="0"/>
                </a:spcBef>
                <a:spcAft>
                  <a:spcPct val="0"/>
                </a:spcAft>
              </a:pPr>
              <a:t>12</a:t>
            </a:fld>
            <a:endParaRPr lang="en-US" smtClean="0">
              <a:latin typeface="Times New Roman" pitchFamily="18"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010228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DD2BF8E7-49DD-44B7-91D6-750B6BCCC337}" type="slidenum">
              <a:rPr lang="en-US" smtClean="0">
                <a:latin typeface="Times New Roman" pitchFamily="18" charset="0"/>
              </a:rPr>
              <a:pPr fontAlgn="base">
                <a:spcBef>
                  <a:spcPct val="0"/>
                </a:spcBef>
                <a:spcAft>
                  <a:spcPct val="0"/>
                </a:spcAft>
              </a:pPr>
              <a:t>13</a:t>
            </a:fld>
            <a:endParaRPr lang="en-US" smtClean="0">
              <a:latin typeface="Times New Roman" pitchFamily="18"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12147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0D01569B-3B2F-4A25-9F73-2AF6714412AC}" type="slidenum">
              <a:rPr lang="en-US" smtClean="0">
                <a:latin typeface="Times New Roman" pitchFamily="18" charset="0"/>
              </a:rPr>
              <a:pPr fontAlgn="base">
                <a:spcBef>
                  <a:spcPct val="0"/>
                </a:spcBef>
                <a:spcAft>
                  <a:spcPct val="0"/>
                </a:spcAft>
              </a:pPr>
              <a:t>14</a:t>
            </a:fld>
            <a:endParaRPr lang="en-US" smtClean="0">
              <a:latin typeface="Times New Roman" pitchFamily="18"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60964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D1182F58-4E42-48E8-B29E-857AA22EBFA2}" type="slidenum">
              <a:rPr lang="en-US" smtClean="0">
                <a:latin typeface="Times New Roman" pitchFamily="18" charset="0"/>
              </a:rPr>
              <a:pPr fontAlgn="base">
                <a:spcBef>
                  <a:spcPct val="0"/>
                </a:spcBef>
                <a:spcAft>
                  <a:spcPct val="0"/>
                </a:spcAft>
              </a:pPr>
              <a:t>15</a:t>
            </a:fld>
            <a:endParaRPr lang="en-US" smtClean="0">
              <a:latin typeface="Times New Roman" pitchFamily="18"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01507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8FAC3794-ED25-40AC-A0CC-F432DB2C0FE9}" type="slidenum">
              <a:rPr lang="en-US" smtClean="0">
                <a:latin typeface="Times New Roman" pitchFamily="18" charset="0"/>
              </a:rPr>
              <a:pPr fontAlgn="base">
                <a:spcBef>
                  <a:spcPct val="0"/>
                </a:spcBef>
                <a:spcAft>
                  <a:spcPct val="0"/>
                </a:spcAft>
              </a:pPr>
              <a:t>16</a:t>
            </a:fld>
            <a:endParaRPr lang="en-US" smtClean="0">
              <a:latin typeface="Times New Roman" pitchFamily="18"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67260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A99BA807-F4A7-46EF-BC15-3CA7DB4A0655}" type="slidenum">
              <a:rPr lang="en-US" smtClean="0">
                <a:latin typeface="Times New Roman" pitchFamily="18" charset="0"/>
              </a:rPr>
              <a:pPr fontAlgn="base">
                <a:spcBef>
                  <a:spcPct val="0"/>
                </a:spcBef>
                <a:spcAft>
                  <a:spcPct val="0"/>
                </a:spcAft>
              </a:pPr>
              <a:t>17</a:t>
            </a:fld>
            <a:endParaRPr lang="en-US" smtClean="0">
              <a:latin typeface="Times New Roman" pitchFamily="18"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475730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2159F3FF-8375-4DDA-A383-70A78B9AEA58}" type="slidenum">
              <a:rPr lang="en-US" smtClean="0">
                <a:latin typeface="Times New Roman" pitchFamily="18" charset="0"/>
              </a:rPr>
              <a:pPr fontAlgn="base">
                <a:spcBef>
                  <a:spcPct val="0"/>
                </a:spcBef>
                <a:spcAft>
                  <a:spcPct val="0"/>
                </a:spcAft>
              </a:pPr>
              <a:t>18</a:t>
            </a:fld>
            <a:endParaRPr lang="en-US" smtClean="0">
              <a:latin typeface="Times New Roman" pitchFamily="18"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850319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062FCCCA-92D9-4899-8CC9-8C243445361B}" type="slidenum">
              <a:rPr lang="en-US" smtClean="0">
                <a:latin typeface="Times New Roman" pitchFamily="18" charset="0"/>
              </a:rPr>
              <a:pPr fontAlgn="base">
                <a:spcBef>
                  <a:spcPct val="0"/>
                </a:spcBef>
                <a:spcAft>
                  <a:spcPct val="0"/>
                </a:spcAft>
              </a:pPr>
              <a:t>19</a:t>
            </a:fld>
            <a:endParaRPr lang="en-US" smtClean="0">
              <a:latin typeface="Times New Roman" pitchFamily="18"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256625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ABD8A8AB-2B1D-453F-A585-45D5B4220E4C}" type="slidenum">
              <a:rPr lang="en-US" smtClean="0">
                <a:latin typeface="Times New Roman" pitchFamily="18" charset="0"/>
              </a:rPr>
              <a:pPr fontAlgn="base">
                <a:spcBef>
                  <a:spcPct val="0"/>
                </a:spcBef>
                <a:spcAft>
                  <a:spcPct val="0"/>
                </a:spcAft>
              </a:pPr>
              <a:t>2</a:t>
            </a:fld>
            <a:endParaRPr lang="en-US" smtClean="0">
              <a:latin typeface="Times New Roman" pitchFamily="18"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167730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0F03CFFA-3ADF-475D-A4D1-8B165AC9A3C2}" type="slidenum">
              <a:rPr lang="en-US" smtClean="0">
                <a:latin typeface="Times New Roman" pitchFamily="18" charset="0"/>
              </a:rPr>
              <a:pPr fontAlgn="base">
                <a:spcBef>
                  <a:spcPct val="0"/>
                </a:spcBef>
                <a:spcAft>
                  <a:spcPct val="0"/>
                </a:spcAft>
              </a:pPr>
              <a:t>20</a:t>
            </a:fld>
            <a:endParaRPr lang="en-US" smtClean="0">
              <a:latin typeface="Times New Roman" pitchFamily="18"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67496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BB04E1A0-955C-4733-9E63-3E4B70249BA4}" type="slidenum">
              <a:rPr lang="en-US" smtClean="0">
                <a:latin typeface="Times New Roman" pitchFamily="18" charset="0"/>
              </a:rPr>
              <a:pPr fontAlgn="base">
                <a:spcBef>
                  <a:spcPct val="0"/>
                </a:spcBef>
                <a:spcAft>
                  <a:spcPct val="0"/>
                </a:spcAft>
              </a:pPr>
              <a:t>21</a:t>
            </a:fld>
            <a:endParaRPr lang="en-US" smtClean="0">
              <a:latin typeface="Times New Roman" pitchFamily="18"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270029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DB2AA271-EFF4-4B4D-AB95-53F09F0D8B35}" type="slidenum">
              <a:rPr lang="en-US" smtClean="0">
                <a:latin typeface="Times New Roman" pitchFamily="18" charset="0"/>
              </a:rPr>
              <a:pPr fontAlgn="base">
                <a:spcBef>
                  <a:spcPct val="0"/>
                </a:spcBef>
                <a:spcAft>
                  <a:spcPct val="0"/>
                </a:spcAft>
              </a:pPr>
              <a:t>22</a:t>
            </a:fld>
            <a:endParaRPr lang="en-US" smtClean="0">
              <a:latin typeface="Times New Roman" pitchFamily="18"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60538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EB2AB359-1344-47CD-B810-DBD50E7005FA}" type="slidenum">
              <a:rPr lang="en-US" smtClean="0">
                <a:latin typeface="Times New Roman" pitchFamily="18" charset="0"/>
              </a:rPr>
              <a:pPr fontAlgn="base">
                <a:spcBef>
                  <a:spcPct val="0"/>
                </a:spcBef>
                <a:spcAft>
                  <a:spcPct val="0"/>
                </a:spcAft>
              </a:pPr>
              <a:t>23</a:t>
            </a:fld>
            <a:endParaRPr lang="en-US" smtClean="0">
              <a:latin typeface="Times New Roman" pitchFamily="18"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219727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00908D72-63E3-475E-B06F-9A4A3ECBCA64}" type="slidenum">
              <a:rPr lang="en-US" smtClean="0">
                <a:latin typeface="Times New Roman" pitchFamily="18" charset="0"/>
              </a:rPr>
              <a:pPr fontAlgn="base">
                <a:spcBef>
                  <a:spcPct val="0"/>
                </a:spcBef>
                <a:spcAft>
                  <a:spcPct val="0"/>
                </a:spcAft>
              </a:pPr>
              <a:t>24</a:t>
            </a:fld>
            <a:endParaRPr lang="en-US" smtClean="0">
              <a:latin typeface="Times New Roman" pitchFamily="18"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554951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BDBD3190-D2AF-429B-8139-9B926B82BACE}" type="slidenum">
              <a:rPr lang="en-US" smtClean="0">
                <a:latin typeface="Times New Roman" pitchFamily="18" charset="0"/>
              </a:rPr>
              <a:pPr fontAlgn="base">
                <a:spcBef>
                  <a:spcPct val="0"/>
                </a:spcBef>
                <a:spcAft>
                  <a:spcPct val="0"/>
                </a:spcAft>
              </a:pPr>
              <a:t>25</a:t>
            </a:fld>
            <a:endParaRPr lang="en-US" smtClean="0">
              <a:latin typeface="Times New Roman" pitchFamily="18"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18177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0332B011-1F02-4630-820C-AE03255720B6}" type="slidenum">
              <a:rPr lang="en-US" smtClean="0">
                <a:latin typeface="Times New Roman" pitchFamily="18" charset="0"/>
              </a:rPr>
              <a:pPr fontAlgn="base">
                <a:spcBef>
                  <a:spcPct val="0"/>
                </a:spcBef>
                <a:spcAft>
                  <a:spcPct val="0"/>
                </a:spcAft>
              </a:pPr>
              <a:t>26</a:t>
            </a:fld>
            <a:endParaRPr lang="en-US" smtClean="0">
              <a:latin typeface="Times New Roman" pitchFamily="18"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77037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00908D72-63E3-475E-B06F-9A4A3ECBCA64}" type="slidenum">
              <a:rPr lang="en-US" smtClean="0">
                <a:latin typeface="Times New Roman" pitchFamily="18" charset="0"/>
              </a:rPr>
              <a:pPr fontAlgn="base">
                <a:spcBef>
                  <a:spcPct val="0"/>
                </a:spcBef>
                <a:spcAft>
                  <a:spcPct val="0"/>
                </a:spcAft>
              </a:pPr>
              <a:t>27</a:t>
            </a:fld>
            <a:endParaRPr lang="en-US" smtClean="0">
              <a:latin typeface="Times New Roman" pitchFamily="18"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998786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1C0845A1-4217-49E7-96A5-82D35415396F}" type="slidenum">
              <a:rPr lang="en-US" smtClean="0">
                <a:latin typeface="Times New Roman" pitchFamily="18" charset="0"/>
              </a:rPr>
              <a:pPr fontAlgn="base">
                <a:spcBef>
                  <a:spcPct val="0"/>
                </a:spcBef>
                <a:spcAft>
                  <a:spcPct val="0"/>
                </a:spcAft>
              </a:pPr>
              <a:t>30</a:t>
            </a:fld>
            <a:endParaRPr lang="en-US" smtClean="0">
              <a:latin typeface="Times New Roman" pitchFamily="18"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04597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2014205E-E03C-4083-84C0-BFA51307C578}" type="slidenum">
              <a:rPr lang="en-US" smtClean="0">
                <a:latin typeface="Times New Roman" pitchFamily="18" charset="0"/>
              </a:rPr>
              <a:pPr fontAlgn="base">
                <a:spcBef>
                  <a:spcPct val="0"/>
                </a:spcBef>
                <a:spcAft>
                  <a:spcPct val="0"/>
                </a:spcAft>
              </a:pPr>
              <a:t>31</a:t>
            </a:fld>
            <a:endParaRPr lang="en-US" smtClean="0">
              <a:latin typeface="Times New Roman" pitchFamily="18"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69016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BB534825-1981-4ABC-985B-5A68027B436E}" type="slidenum">
              <a:rPr lang="en-US" smtClean="0">
                <a:latin typeface="Times New Roman" pitchFamily="18" charset="0"/>
              </a:rPr>
              <a:pPr fontAlgn="base">
                <a:spcBef>
                  <a:spcPct val="0"/>
                </a:spcBef>
                <a:spcAft>
                  <a:spcPct val="0"/>
                </a:spcAft>
              </a:pPr>
              <a:t>3</a:t>
            </a:fld>
            <a:endParaRPr lang="en-US" smtClean="0">
              <a:latin typeface="Times New Roman" pitchFamily="18"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727892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806371E7-C9B5-41BB-8544-FA2E1E986CCC}" type="slidenum">
              <a:rPr lang="en-US" smtClean="0">
                <a:latin typeface="Times New Roman" pitchFamily="18" charset="0"/>
              </a:rPr>
              <a:pPr fontAlgn="base">
                <a:spcBef>
                  <a:spcPct val="0"/>
                </a:spcBef>
                <a:spcAft>
                  <a:spcPct val="0"/>
                </a:spcAft>
              </a:pPr>
              <a:t>33</a:t>
            </a:fld>
            <a:endParaRPr lang="en-US" smtClean="0">
              <a:latin typeface="Times New Roman" pitchFamily="18"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257082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DCE31FC6-60C9-4DC4-B50A-68A1C20CD334}" type="slidenum">
              <a:rPr lang="en-US" smtClean="0">
                <a:latin typeface="Times New Roman" pitchFamily="18" charset="0"/>
              </a:rPr>
              <a:pPr fontAlgn="base">
                <a:spcBef>
                  <a:spcPct val="0"/>
                </a:spcBef>
                <a:spcAft>
                  <a:spcPct val="0"/>
                </a:spcAft>
              </a:pPr>
              <a:t>34</a:t>
            </a:fld>
            <a:endParaRPr lang="en-US" smtClean="0">
              <a:latin typeface="Times New Roman" pitchFamily="18"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140831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7A2494A8-DE32-4A00-B759-CA7C13215CFD}" type="slidenum">
              <a:rPr lang="en-US" smtClean="0">
                <a:latin typeface="Times New Roman" pitchFamily="18" charset="0"/>
              </a:rPr>
              <a:pPr fontAlgn="base">
                <a:spcBef>
                  <a:spcPct val="0"/>
                </a:spcBef>
                <a:spcAft>
                  <a:spcPct val="0"/>
                </a:spcAft>
              </a:pPr>
              <a:t>35</a:t>
            </a:fld>
            <a:endParaRPr lang="en-US" smtClean="0">
              <a:latin typeface="Times New Roman" pitchFamily="18"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001217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23C9DF81-7AC8-4380-8FE2-967243F24DE9}" type="slidenum">
              <a:rPr lang="en-US" smtClean="0">
                <a:latin typeface="Times New Roman" pitchFamily="18" charset="0"/>
              </a:rPr>
              <a:pPr fontAlgn="base">
                <a:spcBef>
                  <a:spcPct val="0"/>
                </a:spcBef>
                <a:spcAft>
                  <a:spcPct val="0"/>
                </a:spcAft>
              </a:pPr>
              <a:t>36</a:t>
            </a:fld>
            <a:endParaRPr lang="en-US" smtClean="0">
              <a:latin typeface="Times New Roman" pitchFamily="18"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835243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A180A42D-283C-4A35-856B-9DD7F00DB9BF}" type="slidenum">
              <a:rPr lang="en-US" smtClean="0">
                <a:latin typeface="Times New Roman" pitchFamily="18" charset="0"/>
              </a:rPr>
              <a:pPr fontAlgn="base">
                <a:spcBef>
                  <a:spcPct val="0"/>
                </a:spcBef>
                <a:spcAft>
                  <a:spcPct val="0"/>
                </a:spcAft>
              </a:pPr>
              <a:t>37</a:t>
            </a:fld>
            <a:endParaRPr lang="en-US" smtClean="0">
              <a:latin typeface="Times New Roman" pitchFamily="18"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931081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56BB8E12-755C-4825-A1A7-1ABFB85E862A}" type="slidenum">
              <a:rPr lang="en-US" smtClean="0">
                <a:latin typeface="Times New Roman" pitchFamily="18" charset="0"/>
              </a:rPr>
              <a:pPr fontAlgn="base">
                <a:spcBef>
                  <a:spcPct val="0"/>
                </a:spcBef>
                <a:spcAft>
                  <a:spcPct val="0"/>
                </a:spcAft>
              </a:pPr>
              <a:t>4</a:t>
            </a:fld>
            <a:endParaRPr lang="en-US" smtClean="0">
              <a:latin typeface="Times New Roman" pitchFamily="18"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19213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7D40852C-782F-4AE4-B5B7-C11C2EEAF8E2}" type="slidenum">
              <a:rPr lang="en-US" smtClean="0">
                <a:latin typeface="Times New Roman" pitchFamily="18" charset="0"/>
              </a:rPr>
              <a:pPr fontAlgn="base">
                <a:spcBef>
                  <a:spcPct val="0"/>
                </a:spcBef>
                <a:spcAft>
                  <a:spcPct val="0"/>
                </a:spcAft>
              </a:pPr>
              <a:t>5</a:t>
            </a:fld>
            <a:endParaRPr lang="en-US" smtClean="0">
              <a:latin typeface="Times New Roman" pitchFamily="18"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24385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4D7FC799-7DEE-431B-BBBE-D2EA13B1A024}" type="slidenum">
              <a:rPr lang="en-US" smtClean="0">
                <a:latin typeface="Times New Roman" pitchFamily="18" charset="0"/>
              </a:rPr>
              <a:pPr fontAlgn="base">
                <a:spcBef>
                  <a:spcPct val="0"/>
                </a:spcBef>
                <a:spcAft>
                  <a:spcPct val="0"/>
                </a:spcAft>
              </a:pPr>
              <a:t>6</a:t>
            </a:fld>
            <a:endParaRPr lang="en-US" smtClean="0">
              <a:latin typeface="Times New Roman" pitchFamily="18"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7222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F8DC26F1-0721-47A1-9809-2A8368ACE742}" type="slidenum">
              <a:rPr lang="en-US" smtClean="0">
                <a:latin typeface="Times New Roman" pitchFamily="18" charset="0"/>
              </a:rPr>
              <a:pPr fontAlgn="base">
                <a:spcBef>
                  <a:spcPct val="0"/>
                </a:spcBef>
                <a:spcAft>
                  <a:spcPct val="0"/>
                </a:spcAft>
              </a:pPr>
              <a:t>7</a:t>
            </a:fld>
            <a:endParaRPr lang="en-US" smtClean="0">
              <a:latin typeface="Times New Roman" pitchFamily="18"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211332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4DAE1929-7B09-4B92-8222-7855F5F00C99}" type="slidenum">
              <a:rPr lang="en-US" smtClean="0">
                <a:latin typeface="Times New Roman" pitchFamily="18" charset="0"/>
              </a:rPr>
              <a:pPr fontAlgn="base">
                <a:spcBef>
                  <a:spcPct val="0"/>
                </a:spcBef>
                <a:spcAft>
                  <a:spcPct val="0"/>
                </a:spcAft>
              </a:pPr>
              <a:t>8</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8430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fontAlgn="base">
              <a:spcBef>
                <a:spcPct val="0"/>
              </a:spcBef>
              <a:spcAft>
                <a:spcPct val="0"/>
              </a:spcAft>
            </a:pPr>
            <a:fld id="{511E38D9-825F-4DFE-9709-319BBCB7D670}" type="slidenum">
              <a:rPr lang="en-US" smtClean="0">
                <a:latin typeface="Times New Roman" pitchFamily="18" charset="0"/>
              </a:rPr>
              <a:pPr fontAlgn="base">
                <a:spcBef>
                  <a:spcPct val="0"/>
                </a:spcBef>
                <a:spcAft>
                  <a:spcPct val="0"/>
                </a:spcAft>
              </a:pPr>
              <a:t>9</a:t>
            </a:fld>
            <a:endParaRPr lang="en-US" smtClean="0">
              <a:latin typeface="Times New Roman" pitchFamily="18"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02730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EE97360C-84FC-49F9-9CF8-93AED18E49FC}" type="datetime1">
              <a:rPr lang="en-US"/>
              <a:pPr>
                <a:defRPr/>
              </a:pPr>
              <a:t>9/18/2013</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022E8335-A4C6-466F-BA1F-AA480237E1B8}" type="slidenum">
              <a:rPr lang="en-US"/>
              <a:pPr>
                <a:defRPr/>
              </a:pPr>
              <a:t>‹#›</a:t>
            </a:fld>
            <a:endParaRPr lang="en-US"/>
          </a:p>
        </p:txBody>
      </p:sp>
    </p:spTree>
    <p:extLst>
      <p:ext uri="{BB962C8B-B14F-4D97-AF65-F5344CB8AC3E}">
        <p14:creationId xmlns:p14="http://schemas.microsoft.com/office/powerpoint/2010/main" val="266820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FDE2C4-4E25-4F99-92AA-BBD5AFAE1684}" type="datetime1">
              <a:rPr lang="en-US"/>
              <a:pPr>
                <a:defRPr/>
              </a:pPr>
              <a:t>9/18/2013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8D3BD9-1B72-4535-AA39-FFF7F2909531}" type="slidenum">
              <a:rPr lang="en-US"/>
              <a:pPr>
                <a:defRPr/>
              </a:pPr>
              <a:t>‹#›</a:t>
            </a:fld>
            <a:endParaRPr lang="en-US"/>
          </a:p>
        </p:txBody>
      </p:sp>
    </p:spTree>
    <p:extLst>
      <p:ext uri="{BB962C8B-B14F-4D97-AF65-F5344CB8AC3E}">
        <p14:creationId xmlns:p14="http://schemas.microsoft.com/office/powerpoint/2010/main" val="224734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EC32405F-7949-4F6F-8480-875499B7A51B}" type="datetime1">
              <a:rPr lang="en-US"/>
              <a:pPr>
                <a:defRPr/>
              </a:pPr>
              <a:t>9/18/2013</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025C10CC-16ED-498E-A114-24B9E6418405}" type="slidenum">
              <a:rPr lang="en-US"/>
              <a:pPr>
                <a:defRPr/>
              </a:pPr>
              <a:t>‹#›</a:t>
            </a:fld>
            <a:endParaRPr lang="en-US"/>
          </a:p>
        </p:txBody>
      </p:sp>
    </p:spTree>
    <p:extLst>
      <p:ext uri="{BB962C8B-B14F-4D97-AF65-F5344CB8AC3E}">
        <p14:creationId xmlns:p14="http://schemas.microsoft.com/office/powerpoint/2010/main" val="12339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A130B62E-3F36-4387-BAF3-E6F8B80CC6C7}" type="datetime1">
              <a:rPr lang="en-US"/>
              <a:pPr>
                <a:defRPr/>
              </a:pPr>
              <a:t>9/18/2013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438590-9B28-4C69-95B4-685BCA975AB2}" type="slidenum">
              <a:rPr lang="en-US"/>
              <a:pPr>
                <a:defRPr/>
              </a:pPr>
              <a:t>‹#›</a:t>
            </a:fld>
            <a:endParaRPr lang="en-US"/>
          </a:p>
        </p:txBody>
      </p:sp>
    </p:spTree>
    <p:extLst>
      <p:ext uri="{BB962C8B-B14F-4D97-AF65-F5344CB8AC3E}">
        <p14:creationId xmlns:p14="http://schemas.microsoft.com/office/powerpoint/2010/main" val="300428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59316C88-8802-4C02-A6B0-D3040047BF6B}" type="datetime1">
              <a:rPr lang="en-US"/>
              <a:pPr>
                <a:defRPr/>
              </a:pPr>
              <a:t>9/18/2013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7E67A756-8141-47D4-A3F8-82B82B3F6880}" type="slidenum">
              <a:rPr lang="en-US"/>
              <a:pPr>
                <a:defRPr/>
              </a:pPr>
              <a:t>‹#›</a:t>
            </a:fld>
            <a:endParaRPr lang="en-US"/>
          </a:p>
        </p:txBody>
      </p:sp>
    </p:spTree>
    <p:extLst>
      <p:ext uri="{BB962C8B-B14F-4D97-AF65-F5344CB8AC3E}">
        <p14:creationId xmlns:p14="http://schemas.microsoft.com/office/powerpoint/2010/main" val="447531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ED527027-9BDB-4B90-8D71-C14AF545BE79}" type="datetime1">
              <a:rPr lang="en-US"/>
              <a:pPr>
                <a:defRPr/>
              </a:pPr>
              <a:t>9/18/2013</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2A4410FE-20CD-4BE3-B823-341EAE2CD8C9}" type="slidenum">
              <a:rPr lang="en-US"/>
              <a:pPr>
                <a:defRPr/>
              </a:pPr>
              <a:t>‹#›</a:t>
            </a:fld>
            <a:endParaRPr lang="en-US"/>
          </a:p>
        </p:txBody>
      </p:sp>
    </p:spTree>
    <p:extLst>
      <p:ext uri="{BB962C8B-B14F-4D97-AF65-F5344CB8AC3E}">
        <p14:creationId xmlns:p14="http://schemas.microsoft.com/office/powerpoint/2010/main" val="233066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3F1F006-EE59-4AA6-AC93-4721C2D4CE49}" type="datetime1">
              <a:rPr lang="en-US"/>
              <a:pPr>
                <a:defRPr/>
              </a:pPr>
              <a:t>9/18/2013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D473766-6113-439C-9113-61D2E0624289}" type="slidenum">
              <a:rPr lang="en-US"/>
              <a:pPr>
                <a:defRPr/>
              </a:pPr>
              <a:t>‹#›</a:t>
            </a:fld>
            <a:endParaRPr lang="en-US"/>
          </a:p>
        </p:txBody>
      </p:sp>
    </p:spTree>
    <p:extLst>
      <p:ext uri="{BB962C8B-B14F-4D97-AF65-F5344CB8AC3E}">
        <p14:creationId xmlns:p14="http://schemas.microsoft.com/office/powerpoint/2010/main" val="206648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691521A-FB40-421D-955E-E734D4048A2C}" type="datetime1">
              <a:rPr lang="en-US"/>
              <a:pPr>
                <a:defRPr/>
              </a:pPr>
              <a:t>9/18/2013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B90C87F-6D27-4F6C-BC0B-7EB9868E7611}" type="slidenum">
              <a:rPr lang="en-US"/>
              <a:pPr>
                <a:defRPr/>
              </a:pPr>
              <a:t>‹#›</a:t>
            </a:fld>
            <a:endParaRPr lang="en-US"/>
          </a:p>
        </p:txBody>
      </p:sp>
    </p:spTree>
    <p:extLst>
      <p:ext uri="{BB962C8B-B14F-4D97-AF65-F5344CB8AC3E}">
        <p14:creationId xmlns:p14="http://schemas.microsoft.com/office/powerpoint/2010/main" val="65319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p:cNvSpPr>
            <a:spLocks noGrp="1"/>
          </p:cNvSpPr>
          <p:nvPr>
            <p:ph type="dt" sz="half" idx="10"/>
          </p:nvPr>
        </p:nvSpPr>
        <p:spPr/>
        <p:txBody>
          <a:bodyPr/>
          <a:lstStyle>
            <a:lvl1pPr>
              <a:defRPr/>
            </a:lvl1pPr>
          </a:lstStyle>
          <a:p>
            <a:pPr>
              <a:defRPr/>
            </a:pPr>
            <a:fld id="{F329FE2B-8660-48EB-BBCD-22507E8756DF}" type="datetime1">
              <a:rPr lang="en-US"/>
              <a:pPr>
                <a:defRPr/>
              </a:pPr>
              <a:t>9/18/2013</a:t>
            </a:fld>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108F20D8-1259-4915-A1CC-0B8C50FAF8D3}" type="slidenum">
              <a:rPr lang="en-US"/>
              <a:pPr>
                <a:defRPr/>
              </a:pPr>
              <a:t>‹#›</a:t>
            </a:fld>
            <a:endParaRPr lang="en-US"/>
          </a:p>
        </p:txBody>
      </p:sp>
    </p:spTree>
    <p:extLst>
      <p:ext uri="{BB962C8B-B14F-4D97-AF65-F5344CB8AC3E}">
        <p14:creationId xmlns:p14="http://schemas.microsoft.com/office/powerpoint/2010/main" val="37794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CAD688F0-6FDC-4A0A-8D5F-5D0100D4AA9F}" type="datetime1">
              <a:rPr lang="en-US"/>
              <a:pPr>
                <a:defRPr/>
              </a:pPr>
              <a:t>9/18/2013</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B48EA697-D190-4389-8385-5989C40DED7A}" type="slidenum">
              <a:rPr lang="en-US"/>
              <a:pPr>
                <a:defRPr/>
              </a:pPr>
              <a:t>‹#›</a:t>
            </a:fld>
            <a:endParaRPr lang="en-US"/>
          </a:p>
        </p:txBody>
      </p:sp>
    </p:spTree>
    <p:extLst>
      <p:ext uri="{BB962C8B-B14F-4D97-AF65-F5344CB8AC3E}">
        <p14:creationId xmlns:p14="http://schemas.microsoft.com/office/powerpoint/2010/main" val="2112430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C33A6420-AF58-499F-A75D-B35A9B99AC62}" type="datetime1">
              <a:rPr lang="en-US"/>
              <a:pPr>
                <a:defRPr/>
              </a:pPr>
              <a:t>9/18/2013</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ACA2ECD7-B1AD-44B5-BA00-68F645CA7AAE}" type="slidenum">
              <a:rPr lang="en-US"/>
              <a:pPr>
                <a:defRPr/>
              </a:pPr>
              <a:t>‹#›</a:t>
            </a:fld>
            <a:endParaRPr lang="en-US"/>
          </a:p>
        </p:txBody>
      </p:sp>
    </p:spTree>
    <p:extLst>
      <p:ext uri="{BB962C8B-B14F-4D97-AF65-F5344CB8AC3E}">
        <p14:creationId xmlns:p14="http://schemas.microsoft.com/office/powerpoint/2010/main" val="1337036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defRPr>
            </a:lvl1pPr>
          </a:lstStyle>
          <a:p>
            <a:pPr>
              <a:defRPr/>
            </a:pPr>
            <a:fld id="{D69CC6FE-69B1-4309-A103-92BCE94B004E}" type="datetime1">
              <a:rPr lang="en-US"/>
              <a:pPr>
                <a:defRPr/>
              </a:pPr>
              <a:t>9/18/2013</a:t>
            </a:fld>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defRPr>
            </a:lvl1pPr>
          </a:lstStyle>
          <a:p>
            <a:pPr>
              <a:defRPr/>
            </a:pPr>
            <a:fld id="{FFC66A0E-FECB-411A-90E0-FE5A16A6B717}" type="slidenum">
              <a:rPr lang="en-US"/>
              <a:pPr>
                <a:defRPr/>
              </a:pPr>
              <a:t>‹#›</a:t>
            </a:fld>
            <a:endParaRPr lang="en-US"/>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03" r:id="rId1"/>
    <p:sldLayoutId id="2147483898" r:id="rId2"/>
    <p:sldLayoutId id="2147483904" r:id="rId3"/>
    <p:sldLayoutId id="2147483899" r:id="rId4"/>
    <p:sldLayoutId id="2147483900" r:id="rId5"/>
    <p:sldLayoutId id="2147483901" r:id="rId6"/>
    <p:sldLayoutId id="2147483905" r:id="rId7"/>
    <p:sldLayoutId id="2147483906" r:id="rId8"/>
    <p:sldLayoutId id="2147483907" r:id="rId9"/>
    <p:sldLayoutId id="2147483902" r:id="rId10"/>
    <p:sldLayoutId id="2147483908" r:id="rId11"/>
  </p:sldLayoutIdLst>
  <p:hf sldNum="0"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20.g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gif"/><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gi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New%20Folder/corti.mpe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New%20Folder/corti.mpeg" TargetMode="Externa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hyperlink" Target="../../../../New%20Folder/corti.mpe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2.jpeg"/><Relationship Id="rId5" Type="http://schemas.openxmlformats.org/officeDocument/2006/relationships/hyperlink" Target="http://www.cochlear.com/index.asp" TargetMode="Externa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5.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27.png"/><Relationship Id="rId5" Type="http://schemas.openxmlformats.org/officeDocument/2006/relationships/image" Target="../media/image14.png"/><Relationship Id="rId10" Type="http://schemas.openxmlformats.org/officeDocument/2006/relationships/image" Target="../media/image35.png"/><Relationship Id="rId4" Type="http://schemas.openxmlformats.org/officeDocument/2006/relationships/oleObject" Target="../embeddings/oleObject9.bin"/><Relationship Id="rId9" Type="http://schemas.openxmlformats.org/officeDocument/2006/relationships/oleObject" Target="../embeddings/oleObject13.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6.xml"/><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14.png"/><Relationship Id="rId10" Type="http://schemas.openxmlformats.org/officeDocument/2006/relationships/oleObject" Target="../embeddings/oleObject18.bin"/><Relationship Id="rId4" Type="http://schemas.openxmlformats.org/officeDocument/2006/relationships/oleObject" Target="../embeddings/oleObject14.bin"/><Relationship Id="rId9"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gif"/><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9.gif"/><Relationship Id="rId5" Type="http://schemas.openxmlformats.org/officeDocument/2006/relationships/image" Target="../media/image41.png"/><Relationship Id="rId4"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image" Target="../media/image42.png"/><Relationship Id="rId4" Type="http://schemas.openxmlformats.org/officeDocument/2006/relationships/oleObject" Target="../embeddings/oleObject20.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image" Target="../media/image42.png"/><Relationship Id="rId4" Type="http://schemas.openxmlformats.org/officeDocument/2006/relationships/oleObject" Target="../embeddings/oleObject2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image" Target="../media/image42.png"/><Relationship Id="rId4" Type="http://schemas.openxmlformats.org/officeDocument/2006/relationships/oleObject" Target="../embeddings/oleObject24.bin"/></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png"/><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4.png"/><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388" y="646113"/>
            <a:ext cx="500062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589449" y="259667"/>
            <a:ext cx="6710639" cy="523220"/>
          </a:xfrm>
          <a:prstGeom prst="rect">
            <a:avLst/>
          </a:prstGeom>
          <a:noFill/>
          <a:ln w="9525">
            <a:noFill/>
            <a:miter lim="800000"/>
            <a:headEnd/>
            <a:tailEnd/>
          </a:ln>
        </p:spPr>
        <p:txBody>
          <a:bodyPr wrap="square">
            <a:spAutoFit/>
          </a:bodyPr>
          <a:lstStyle/>
          <a:p>
            <a:pPr eaLnBrk="0" fontAlgn="auto" hangingPunct="0">
              <a:spcBef>
                <a:spcPts val="0"/>
              </a:spcBef>
              <a:spcAft>
                <a:spcPts val="0"/>
              </a:spcAft>
              <a:defRPr/>
            </a:pPr>
            <a:r>
              <a:rPr kumimoji="1" lang="en-US" sz="2800" dirty="0" smtClean="0">
                <a:solidFill>
                  <a:schemeClr val="tx2"/>
                </a:solidFill>
                <a:effectLst>
                  <a:outerShdw blurRad="38100" dist="38100" dir="2700000" algn="tl">
                    <a:srgbClr val="000000">
                      <a:alpha val="43137"/>
                    </a:srgbClr>
                  </a:outerShdw>
                </a:effectLst>
                <a:latin typeface="+mn-lt"/>
              </a:rPr>
              <a:t>Welcome To The </a:t>
            </a:r>
            <a:r>
              <a:rPr kumimoji="1" lang="en-US" sz="2800" dirty="0" err="1">
                <a:solidFill>
                  <a:schemeClr val="tx2"/>
                </a:solidFill>
                <a:effectLst>
                  <a:outerShdw blurRad="38100" dist="38100" dir="2700000" algn="tl">
                    <a:srgbClr val="000000">
                      <a:alpha val="43137"/>
                    </a:srgbClr>
                  </a:outerShdw>
                </a:effectLst>
                <a:latin typeface="+mn-lt"/>
              </a:rPr>
              <a:t>Odditory</a:t>
            </a:r>
            <a:r>
              <a:rPr kumimoji="1" lang="en-US" sz="2800" dirty="0">
                <a:solidFill>
                  <a:schemeClr val="tx2"/>
                </a:solidFill>
                <a:effectLst>
                  <a:outerShdw blurRad="38100" dist="38100" dir="2700000" algn="tl">
                    <a:srgbClr val="000000">
                      <a:alpha val="43137"/>
                    </a:srgbClr>
                  </a:outerShdw>
                </a:effectLst>
                <a:latin typeface="+mn-lt"/>
              </a:rPr>
              <a:t> </a:t>
            </a:r>
            <a:r>
              <a:rPr kumimoji="1" lang="en-US" sz="2800" dirty="0" smtClean="0">
                <a:solidFill>
                  <a:schemeClr val="tx2"/>
                </a:solidFill>
                <a:effectLst>
                  <a:outerShdw blurRad="38100" dist="38100" dir="2700000" algn="tl">
                    <a:srgbClr val="000000">
                      <a:alpha val="43137"/>
                    </a:srgbClr>
                  </a:outerShdw>
                </a:effectLst>
                <a:latin typeface="+mn-lt"/>
              </a:rPr>
              <a:t>System! </a:t>
            </a:r>
            <a:endParaRPr kumimoji="1" lang="en-US" sz="2800" dirty="0">
              <a:solidFill>
                <a:schemeClr val="tx2"/>
              </a:solidFill>
              <a:effectLst>
                <a:outerShdw blurRad="38100" dist="38100" dir="2700000" algn="tl">
                  <a:srgbClr val="000000">
                    <a:alpha val="43137"/>
                  </a:srgbClr>
                </a:outerShdw>
              </a:effectLst>
              <a:latin typeface="+mn-lt"/>
            </a:endParaRPr>
          </a:p>
        </p:txBody>
      </p:sp>
      <p:sp>
        <p:nvSpPr>
          <p:cNvPr id="8196" name="Rectangle 4"/>
          <p:cNvSpPr>
            <a:spLocks noChangeArrowheads="1"/>
          </p:cNvSpPr>
          <p:nvPr/>
        </p:nvSpPr>
        <p:spPr bwMode="auto">
          <a:xfrm>
            <a:off x="6561138" y="3810000"/>
            <a:ext cx="2589212" cy="3048000"/>
          </a:xfrm>
          <a:prstGeom prst="rect">
            <a:avLst/>
          </a:prstGeom>
          <a:solidFill>
            <a:schemeClr val="bg2"/>
          </a:solidFill>
          <a:ln w="57150">
            <a:solidFill>
              <a:schemeClr val="tx1"/>
            </a:solidFill>
            <a:miter lim="800000"/>
            <a:headEnd type="none" w="sm" len="sm"/>
            <a:tailEnd type="none" w="sm" len="sm"/>
          </a:ln>
        </p:spPr>
        <p:txBody>
          <a:bodyPr wrap="none" anchor="ctr"/>
          <a:lstStyle/>
          <a:p>
            <a:pPr eaLnBrk="0" hangingPunct="0"/>
            <a:endParaRPr lang="en-US"/>
          </a:p>
        </p:txBody>
      </p:sp>
      <p:grpSp>
        <p:nvGrpSpPr>
          <p:cNvPr id="8197" name="Group 5"/>
          <p:cNvGrpSpPr>
            <a:grpSpLocks/>
          </p:cNvGrpSpPr>
          <p:nvPr/>
        </p:nvGrpSpPr>
        <p:grpSpPr bwMode="auto">
          <a:xfrm flipH="1">
            <a:off x="7396163" y="4633913"/>
            <a:ext cx="860425" cy="1884362"/>
            <a:chOff x="1962" y="2804"/>
            <a:chExt cx="542" cy="1187"/>
          </a:xfrm>
        </p:grpSpPr>
        <p:sp>
          <p:nvSpPr>
            <p:cNvPr id="8260" name="Freeform 6"/>
            <p:cNvSpPr>
              <a:spLocks/>
            </p:cNvSpPr>
            <p:nvPr/>
          </p:nvSpPr>
          <p:spPr bwMode="auto">
            <a:xfrm>
              <a:off x="1991" y="2804"/>
              <a:ext cx="52" cy="450"/>
            </a:xfrm>
            <a:custGeom>
              <a:avLst/>
              <a:gdLst>
                <a:gd name="T0" fmla="*/ 52 w 52"/>
                <a:gd name="T1" fmla="*/ 0 h 450"/>
                <a:gd name="T2" fmla="*/ 18 w 52"/>
                <a:gd name="T3" fmla="*/ 450 h 450"/>
                <a:gd name="T4" fmla="*/ 0 60000 65536"/>
                <a:gd name="T5" fmla="*/ 0 60000 65536"/>
                <a:gd name="T6" fmla="*/ 0 w 52"/>
                <a:gd name="T7" fmla="*/ 0 h 450"/>
                <a:gd name="T8" fmla="*/ 52 w 52"/>
                <a:gd name="T9" fmla="*/ 450 h 450"/>
              </a:gdLst>
              <a:ahLst/>
              <a:cxnLst>
                <a:cxn ang="T4">
                  <a:pos x="T0" y="T1"/>
                </a:cxn>
                <a:cxn ang="T5">
                  <a:pos x="T2" y="T3"/>
                </a:cxn>
              </a:cxnLst>
              <a:rect l="T6" t="T7" r="T8" b="T9"/>
              <a:pathLst>
                <a:path w="52" h="450">
                  <a:moveTo>
                    <a:pt x="52" y="0"/>
                  </a:moveTo>
                  <a:cubicBezTo>
                    <a:pt x="0" y="157"/>
                    <a:pt x="18" y="260"/>
                    <a:pt x="18" y="45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61" name="Freeform 7"/>
            <p:cNvSpPr>
              <a:spLocks/>
            </p:cNvSpPr>
            <p:nvPr/>
          </p:nvSpPr>
          <p:spPr bwMode="auto">
            <a:xfrm>
              <a:off x="2110" y="2931"/>
              <a:ext cx="15" cy="323"/>
            </a:xfrm>
            <a:custGeom>
              <a:avLst/>
              <a:gdLst>
                <a:gd name="T0" fmla="*/ 0 w 15"/>
                <a:gd name="T1" fmla="*/ 0 h 323"/>
                <a:gd name="T2" fmla="*/ 12 w 15"/>
                <a:gd name="T3" fmla="*/ 323 h 323"/>
                <a:gd name="T4" fmla="*/ 0 60000 65536"/>
                <a:gd name="T5" fmla="*/ 0 60000 65536"/>
                <a:gd name="T6" fmla="*/ 0 w 15"/>
                <a:gd name="T7" fmla="*/ 0 h 323"/>
                <a:gd name="T8" fmla="*/ 15 w 15"/>
                <a:gd name="T9" fmla="*/ 323 h 323"/>
              </a:gdLst>
              <a:ahLst/>
              <a:cxnLst>
                <a:cxn ang="T4">
                  <a:pos x="T0" y="T1"/>
                </a:cxn>
                <a:cxn ang="T5">
                  <a:pos x="T2" y="T3"/>
                </a:cxn>
              </a:cxnLst>
              <a:rect l="T6" t="T7" r="T8" b="T9"/>
              <a:pathLst>
                <a:path w="15" h="323">
                  <a:moveTo>
                    <a:pt x="0" y="0"/>
                  </a:moveTo>
                  <a:cubicBezTo>
                    <a:pt x="15" y="223"/>
                    <a:pt x="12" y="115"/>
                    <a:pt x="12" y="323"/>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62" name="Freeform 8"/>
            <p:cNvSpPr>
              <a:spLocks/>
            </p:cNvSpPr>
            <p:nvPr/>
          </p:nvSpPr>
          <p:spPr bwMode="auto">
            <a:xfrm>
              <a:off x="2226" y="2977"/>
              <a:ext cx="49" cy="277"/>
            </a:xfrm>
            <a:custGeom>
              <a:avLst/>
              <a:gdLst>
                <a:gd name="T0" fmla="*/ 0 w 49"/>
                <a:gd name="T1" fmla="*/ 0 h 277"/>
                <a:gd name="T2" fmla="*/ 46 w 49"/>
                <a:gd name="T3" fmla="*/ 150 h 277"/>
                <a:gd name="T4" fmla="*/ 46 w 49"/>
                <a:gd name="T5" fmla="*/ 277 h 277"/>
                <a:gd name="T6" fmla="*/ 0 60000 65536"/>
                <a:gd name="T7" fmla="*/ 0 60000 65536"/>
                <a:gd name="T8" fmla="*/ 0 60000 65536"/>
                <a:gd name="T9" fmla="*/ 0 w 49"/>
                <a:gd name="T10" fmla="*/ 0 h 277"/>
                <a:gd name="T11" fmla="*/ 49 w 49"/>
                <a:gd name="T12" fmla="*/ 277 h 277"/>
              </a:gdLst>
              <a:ahLst/>
              <a:cxnLst>
                <a:cxn ang="T6">
                  <a:pos x="T0" y="T1"/>
                </a:cxn>
                <a:cxn ang="T7">
                  <a:pos x="T2" y="T3"/>
                </a:cxn>
                <a:cxn ang="T8">
                  <a:pos x="T4" y="T5"/>
                </a:cxn>
              </a:cxnLst>
              <a:rect l="T9" t="T10" r="T11" b="T12"/>
              <a:pathLst>
                <a:path w="49" h="277">
                  <a:moveTo>
                    <a:pt x="0" y="0"/>
                  </a:moveTo>
                  <a:cubicBezTo>
                    <a:pt x="11" y="48"/>
                    <a:pt x="42" y="101"/>
                    <a:pt x="46" y="150"/>
                  </a:cubicBezTo>
                  <a:cubicBezTo>
                    <a:pt x="49" y="192"/>
                    <a:pt x="46" y="235"/>
                    <a:pt x="46" y="277"/>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63" name="Freeform 9"/>
            <p:cNvSpPr>
              <a:spLocks/>
            </p:cNvSpPr>
            <p:nvPr/>
          </p:nvSpPr>
          <p:spPr bwMode="auto">
            <a:xfrm>
              <a:off x="2372" y="3081"/>
              <a:ext cx="47" cy="173"/>
            </a:xfrm>
            <a:custGeom>
              <a:avLst/>
              <a:gdLst>
                <a:gd name="T0" fmla="*/ 0 w 1"/>
                <a:gd name="T1" fmla="*/ 0 h 230"/>
                <a:gd name="T2" fmla="*/ 0 w 1"/>
                <a:gd name="T3" fmla="*/ 14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cubicBezTo>
                    <a:pt x="0" y="77"/>
                    <a:pt x="0" y="153"/>
                    <a:pt x="0" y="23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64" name="Freeform 10"/>
            <p:cNvSpPr>
              <a:spLocks/>
            </p:cNvSpPr>
            <p:nvPr/>
          </p:nvSpPr>
          <p:spPr bwMode="auto">
            <a:xfrm>
              <a:off x="1962" y="3186"/>
              <a:ext cx="542" cy="805"/>
            </a:xfrm>
            <a:custGeom>
              <a:avLst/>
              <a:gdLst>
                <a:gd name="T0" fmla="*/ 23 w 542"/>
                <a:gd name="T1" fmla="*/ 113 h 805"/>
                <a:gd name="T2" fmla="*/ 450 w 542"/>
                <a:gd name="T3" fmla="*/ 147 h 805"/>
                <a:gd name="T4" fmla="*/ 461 w 542"/>
                <a:gd name="T5" fmla="*/ 563 h 805"/>
                <a:gd name="T6" fmla="*/ 438 w 542"/>
                <a:gd name="T7" fmla="*/ 644 h 805"/>
                <a:gd name="T8" fmla="*/ 392 w 542"/>
                <a:gd name="T9" fmla="*/ 713 h 805"/>
                <a:gd name="T10" fmla="*/ 334 w 542"/>
                <a:gd name="T11" fmla="*/ 805 h 805"/>
                <a:gd name="T12" fmla="*/ 254 w 542"/>
                <a:gd name="T13" fmla="*/ 794 h 805"/>
                <a:gd name="T14" fmla="*/ 207 w 542"/>
                <a:gd name="T15" fmla="*/ 701 h 805"/>
                <a:gd name="T16" fmla="*/ 138 w 542"/>
                <a:gd name="T17" fmla="*/ 644 h 805"/>
                <a:gd name="T18" fmla="*/ 23 w 542"/>
                <a:gd name="T19" fmla="*/ 471 h 805"/>
                <a:gd name="T20" fmla="*/ 0 w 542"/>
                <a:gd name="T21" fmla="*/ 401 h 805"/>
                <a:gd name="T22" fmla="*/ 11 w 542"/>
                <a:gd name="T23" fmla="*/ 159 h 805"/>
                <a:gd name="T24" fmla="*/ 23 w 542"/>
                <a:gd name="T25" fmla="*/ 113 h 8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2"/>
                <a:gd name="T40" fmla="*/ 0 h 805"/>
                <a:gd name="T41" fmla="*/ 542 w 542"/>
                <a:gd name="T42" fmla="*/ 805 h 8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2" h="805">
                  <a:moveTo>
                    <a:pt x="23" y="113"/>
                  </a:moveTo>
                  <a:cubicBezTo>
                    <a:pt x="171" y="122"/>
                    <a:pt x="301" y="139"/>
                    <a:pt x="450" y="147"/>
                  </a:cubicBezTo>
                  <a:cubicBezTo>
                    <a:pt x="542" y="287"/>
                    <a:pt x="482" y="180"/>
                    <a:pt x="461" y="563"/>
                  </a:cubicBezTo>
                  <a:cubicBezTo>
                    <a:pt x="460" y="572"/>
                    <a:pt x="445" y="632"/>
                    <a:pt x="438" y="644"/>
                  </a:cubicBezTo>
                  <a:cubicBezTo>
                    <a:pt x="425" y="668"/>
                    <a:pt x="392" y="713"/>
                    <a:pt x="392" y="713"/>
                  </a:cubicBezTo>
                  <a:cubicBezTo>
                    <a:pt x="378" y="768"/>
                    <a:pt x="390" y="787"/>
                    <a:pt x="334" y="805"/>
                  </a:cubicBezTo>
                  <a:cubicBezTo>
                    <a:pt x="307" y="801"/>
                    <a:pt x="280" y="802"/>
                    <a:pt x="254" y="794"/>
                  </a:cubicBezTo>
                  <a:cubicBezTo>
                    <a:pt x="215" y="781"/>
                    <a:pt x="227" y="721"/>
                    <a:pt x="207" y="701"/>
                  </a:cubicBezTo>
                  <a:cubicBezTo>
                    <a:pt x="163" y="657"/>
                    <a:pt x="186" y="676"/>
                    <a:pt x="138" y="644"/>
                  </a:cubicBezTo>
                  <a:cubicBezTo>
                    <a:pt x="120" y="617"/>
                    <a:pt x="34" y="503"/>
                    <a:pt x="23" y="471"/>
                  </a:cubicBezTo>
                  <a:cubicBezTo>
                    <a:pt x="15" y="448"/>
                    <a:pt x="0" y="401"/>
                    <a:pt x="0" y="401"/>
                  </a:cubicBezTo>
                  <a:cubicBezTo>
                    <a:pt x="4" y="320"/>
                    <a:pt x="4" y="239"/>
                    <a:pt x="11" y="159"/>
                  </a:cubicBezTo>
                  <a:cubicBezTo>
                    <a:pt x="24" y="0"/>
                    <a:pt x="23" y="172"/>
                    <a:pt x="23" y="113"/>
                  </a:cubicBez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11"/>
          <p:cNvGrpSpPr>
            <a:grpSpLocks/>
          </p:cNvGrpSpPr>
          <p:nvPr/>
        </p:nvGrpSpPr>
        <p:grpSpPr bwMode="auto">
          <a:xfrm>
            <a:off x="7554913" y="5632450"/>
            <a:ext cx="463550" cy="614363"/>
            <a:chOff x="2062" y="3433"/>
            <a:chExt cx="292" cy="387"/>
          </a:xfrm>
        </p:grpSpPr>
        <p:sp>
          <p:nvSpPr>
            <p:cNvPr id="8257" name="Freeform 12"/>
            <p:cNvSpPr>
              <a:spLocks/>
            </p:cNvSpPr>
            <p:nvPr/>
          </p:nvSpPr>
          <p:spPr bwMode="auto">
            <a:xfrm>
              <a:off x="2062" y="3433"/>
              <a:ext cx="84" cy="87"/>
            </a:xfrm>
            <a:custGeom>
              <a:avLst/>
              <a:gdLst>
                <a:gd name="T0" fmla="*/ 4 w 84"/>
                <a:gd name="T1" fmla="*/ 6 h 87"/>
                <a:gd name="T2" fmla="*/ 84 w 84"/>
                <a:gd name="T3" fmla="*/ 64 h 87"/>
                <a:gd name="T4" fmla="*/ 38 w 84"/>
                <a:gd name="T5" fmla="*/ 6 h 87"/>
                <a:gd name="T6" fmla="*/ 4 w 84"/>
                <a:gd name="T7" fmla="*/ 6 h 87"/>
                <a:gd name="T8" fmla="*/ 0 60000 65536"/>
                <a:gd name="T9" fmla="*/ 0 60000 65536"/>
                <a:gd name="T10" fmla="*/ 0 60000 65536"/>
                <a:gd name="T11" fmla="*/ 0 60000 65536"/>
                <a:gd name="T12" fmla="*/ 0 w 84"/>
                <a:gd name="T13" fmla="*/ 0 h 87"/>
                <a:gd name="T14" fmla="*/ 84 w 84"/>
                <a:gd name="T15" fmla="*/ 87 h 87"/>
              </a:gdLst>
              <a:ahLst/>
              <a:cxnLst>
                <a:cxn ang="T8">
                  <a:pos x="T0" y="T1"/>
                </a:cxn>
                <a:cxn ang="T9">
                  <a:pos x="T2" y="T3"/>
                </a:cxn>
                <a:cxn ang="T10">
                  <a:pos x="T4" y="T5"/>
                </a:cxn>
                <a:cxn ang="T11">
                  <a:pos x="T6" y="T7"/>
                </a:cxn>
              </a:cxnLst>
              <a:rect l="T12" t="T13" r="T14" b="T15"/>
              <a:pathLst>
                <a:path w="84" h="87">
                  <a:moveTo>
                    <a:pt x="4" y="6"/>
                  </a:moveTo>
                  <a:cubicBezTo>
                    <a:pt x="17" y="77"/>
                    <a:pt x="12" y="87"/>
                    <a:pt x="84" y="64"/>
                  </a:cubicBezTo>
                  <a:cubicBezTo>
                    <a:pt x="75" y="36"/>
                    <a:pt x="76" y="12"/>
                    <a:pt x="38" y="6"/>
                  </a:cubicBezTo>
                  <a:cubicBezTo>
                    <a:pt x="0" y="0"/>
                    <a:pt x="4" y="36"/>
                    <a:pt x="4" y="6"/>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8258" name="Freeform 13"/>
            <p:cNvSpPr>
              <a:spLocks/>
            </p:cNvSpPr>
            <p:nvPr/>
          </p:nvSpPr>
          <p:spPr bwMode="auto">
            <a:xfrm>
              <a:off x="2254" y="3445"/>
              <a:ext cx="84" cy="87"/>
            </a:xfrm>
            <a:custGeom>
              <a:avLst/>
              <a:gdLst>
                <a:gd name="T0" fmla="*/ 4 w 84"/>
                <a:gd name="T1" fmla="*/ 6 h 87"/>
                <a:gd name="T2" fmla="*/ 84 w 84"/>
                <a:gd name="T3" fmla="*/ 64 h 87"/>
                <a:gd name="T4" fmla="*/ 38 w 84"/>
                <a:gd name="T5" fmla="*/ 6 h 87"/>
                <a:gd name="T6" fmla="*/ 4 w 84"/>
                <a:gd name="T7" fmla="*/ 6 h 87"/>
                <a:gd name="T8" fmla="*/ 0 60000 65536"/>
                <a:gd name="T9" fmla="*/ 0 60000 65536"/>
                <a:gd name="T10" fmla="*/ 0 60000 65536"/>
                <a:gd name="T11" fmla="*/ 0 60000 65536"/>
                <a:gd name="T12" fmla="*/ 0 w 84"/>
                <a:gd name="T13" fmla="*/ 0 h 87"/>
                <a:gd name="T14" fmla="*/ 84 w 84"/>
                <a:gd name="T15" fmla="*/ 87 h 87"/>
              </a:gdLst>
              <a:ahLst/>
              <a:cxnLst>
                <a:cxn ang="T8">
                  <a:pos x="T0" y="T1"/>
                </a:cxn>
                <a:cxn ang="T9">
                  <a:pos x="T2" y="T3"/>
                </a:cxn>
                <a:cxn ang="T10">
                  <a:pos x="T4" y="T5"/>
                </a:cxn>
                <a:cxn ang="T11">
                  <a:pos x="T6" y="T7"/>
                </a:cxn>
              </a:cxnLst>
              <a:rect l="T12" t="T13" r="T14" b="T15"/>
              <a:pathLst>
                <a:path w="84" h="87">
                  <a:moveTo>
                    <a:pt x="4" y="6"/>
                  </a:moveTo>
                  <a:cubicBezTo>
                    <a:pt x="17" y="77"/>
                    <a:pt x="12" y="87"/>
                    <a:pt x="84" y="64"/>
                  </a:cubicBezTo>
                  <a:cubicBezTo>
                    <a:pt x="75" y="36"/>
                    <a:pt x="76" y="12"/>
                    <a:pt x="38" y="6"/>
                  </a:cubicBezTo>
                  <a:cubicBezTo>
                    <a:pt x="0" y="0"/>
                    <a:pt x="4" y="36"/>
                    <a:pt x="4" y="6"/>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8259" name="Freeform 14"/>
            <p:cNvSpPr>
              <a:spLocks/>
            </p:cNvSpPr>
            <p:nvPr/>
          </p:nvSpPr>
          <p:spPr bwMode="auto">
            <a:xfrm>
              <a:off x="2112" y="3723"/>
              <a:ext cx="242" cy="97"/>
            </a:xfrm>
            <a:custGeom>
              <a:avLst/>
              <a:gdLst>
                <a:gd name="T0" fmla="*/ 0 w 242"/>
                <a:gd name="T1" fmla="*/ 5 h 97"/>
                <a:gd name="T2" fmla="*/ 230 w 242"/>
                <a:gd name="T3" fmla="*/ 16 h 97"/>
                <a:gd name="T4" fmla="*/ 219 w 242"/>
                <a:gd name="T5" fmla="*/ 51 h 97"/>
                <a:gd name="T6" fmla="*/ 150 w 242"/>
                <a:gd name="T7" fmla="*/ 97 h 97"/>
                <a:gd name="T8" fmla="*/ 104 w 242"/>
                <a:gd name="T9" fmla="*/ 16 h 97"/>
                <a:gd name="T10" fmla="*/ 0 60000 65536"/>
                <a:gd name="T11" fmla="*/ 0 60000 65536"/>
                <a:gd name="T12" fmla="*/ 0 60000 65536"/>
                <a:gd name="T13" fmla="*/ 0 60000 65536"/>
                <a:gd name="T14" fmla="*/ 0 60000 65536"/>
                <a:gd name="T15" fmla="*/ 0 w 242"/>
                <a:gd name="T16" fmla="*/ 0 h 97"/>
                <a:gd name="T17" fmla="*/ 242 w 242"/>
                <a:gd name="T18" fmla="*/ 97 h 97"/>
              </a:gdLst>
              <a:ahLst/>
              <a:cxnLst>
                <a:cxn ang="T10">
                  <a:pos x="T0" y="T1"/>
                </a:cxn>
                <a:cxn ang="T11">
                  <a:pos x="T2" y="T3"/>
                </a:cxn>
                <a:cxn ang="T12">
                  <a:pos x="T4" y="T5"/>
                </a:cxn>
                <a:cxn ang="T13">
                  <a:pos x="T6" y="T7"/>
                </a:cxn>
                <a:cxn ang="T14">
                  <a:pos x="T8" y="T9"/>
                </a:cxn>
              </a:cxnLst>
              <a:rect l="T15" t="T16" r="T17" b="T18"/>
              <a:pathLst>
                <a:path w="242" h="97">
                  <a:moveTo>
                    <a:pt x="0" y="5"/>
                  </a:moveTo>
                  <a:cubicBezTo>
                    <a:pt x="77" y="9"/>
                    <a:pt x="155" y="0"/>
                    <a:pt x="230" y="16"/>
                  </a:cubicBezTo>
                  <a:cubicBezTo>
                    <a:pt x="242" y="19"/>
                    <a:pt x="228" y="42"/>
                    <a:pt x="219" y="51"/>
                  </a:cubicBezTo>
                  <a:cubicBezTo>
                    <a:pt x="200" y="71"/>
                    <a:pt x="150" y="97"/>
                    <a:pt x="150" y="97"/>
                  </a:cubicBezTo>
                  <a:cubicBezTo>
                    <a:pt x="102" y="25"/>
                    <a:pt x="104" y="56"/>
                    <a:pt x="104" y="16"/>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22223" name="Text Box 15"/>
          <p:cNvSpPr txBox="1">
            <a:spLocks noChangeArrowheads="1"/>
          </p:cNvSpPr>
          <p:nvPr/>
        </p:nvSpPr>
        <p:spPr bwMode="auto">
          <a:xfrm>
            <a:off x="2073275" y="6146800"/>
            <a:ext cx="4418838" cy="369332"/>
          </a:xfrm>
          <a:prstGeom prst="rect">
            <a:avLst/>
          </a:prstGeom>
          <a:noFill/>
          <a:ln w="12700">
            <a:noFill/>
            <a:miter lim="800000"/>
            <a:headEnd type="none" w="sm" len="sm"/>
            <a:tailEnd type="none" w="sm" len="sm"/>
          </a:ln>
          <a:effectLst/>
        </p:spPr>
        <p:txBody>
          <a:bodyPr wrap="none">
            <a:spAutoFit/>
          </a:bodyPr>
          <a:lstStyle/>
          <a:p>
            <a:pPr eaLnBrk="0" fontAlgn="auto" hangingPunct="0">
              <a:spcBef>
                <a:spcPts val="0"/>
              </a:spcBef>
              <a:spcAft>
                <a:spcPts val="0"/>
              </a:spcAft>
              <a:defRPr/>
            </a:pPr>
            <a:r>
              <a:rPr lang="en-US" b="1" dirty="0">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Harry </a:t>
            </a:r>
            <a:r>
              <a:rPr lang="en-US" b="1" dirty="0" smtClean="0">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 Haircell</a:t>
            </a:r>
            <a:r>
              <a:rPr lang="en-US" b="1" dirty="0">
                <a:solidFill>
                  <a:srgbClr val="FF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Official Cochlea Mascot</a:t>
            </a:r>
          </a:p>
        </p:txBody>
      </p:sp>
      <p:grpSp>
        <p:nvGrpSpPr>
          <p:cNvPr id="4" name="Group 16"/>
          <p:cNvGrpSpPr>
            <a:grpSpLocks/>
          </p:cNvGrpSpPr>
          <p:nvPr/>
        </p:nvGrpSpPr>
        <p:grpSpPr bwMode="auto">
          <a:xfrm>
            <a:off x="7581900" y="4498975"/>
            <a:ext cx="925513" cy="879475"/>
            <a:chOff x="4511" y="115"/>
            <a:chExt cx="583" cy="554"/>
          </a:xfrm>
        </p:grpSpPr>
        <p:sp>
          <p:nvSpPr>
            <p:cNvPr id="8251" name="Rectangle 17"/>
            <p:cNvSpPr>
              <a:spLocks noChangeArrowheads="1"/>
            </p:cNvSpPr>
            <p:nvPr/>
          </p:nvSpPr>
          <p:spPr bwMode="auto">
            <a:xfrm flipH="1">
              <a:off x="4517" y="115"/>
              <a:ext cx="577" cy="554"/>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eaLnBrk="0" hangingPunct="0"/>
              <a:endParaRPr lang="en-US">
                <a:solidFill>
                  <a:schemeClr val="bg1"/>
                </a:solidFill>
              </a:endParaRPr>
            </a:p>
          </p:txBody>
        </p:sp>
        <p:grpSp>
          <p:nvGrpSpPr>
            <p:cNvPr id="8252" name="Group 18"/>
            <p:cNvGrpSpPr>
              <a:grpSpLocks/>
            </p:cNvGrpSpPr>
            <p:nvPr/>
          </p:nvGrpSpPr>
          <p:grpSpPr bwMode="auto">
            <a:xfrm>
              <a:off x="4511" y="176"/>
              <a:ext cx="486" cy="455"/>
              <a:chOff x="4674" y="1230"/>
              <a:chExt cx="486" cy="455"/>
            </a:xfrm>
          </p:grpSpPr>
          <p:sp>
            <p:nvSpPr>
              <p:cNvPr id="8253" name="Freeform 19"/>
              <p:cNvSpPr>
                <a:spLocks/>
              </p:cNvSpPr>
              <p:nvPr/>
            </p:nvSpPr>
            <p:spPr bwMode="auto">
              <a:xfrm rot="1739577" flipH="1">
                <a:off x="5108" y="1230"/>
                <a:ext cx="52" cy="450"/>
              </a:xfrm>
              <a:custGeom>
                <a:avLst/>
                <a:gdLst>
                  <a:gd name="T0" fmla="*/ 52 w 52"/>
                  <a:gd name="T1" fmla="*/ 0 h 450"/>
                  <a:gd name="T2" fmla="*/ 18 w 52"/>
                  <a:gd name="T3" fmla="*/ 450 h 450"/>
                  <a:gd name="T4" fmla="*/ 0 60000 65536"/>
                  <a:gd name="T5" fmla="*/ 0 60000 65536"/>
                  <a:gd name="T6" fmla="*/ 0 w 52"/>
                  <a:gd name="T7" fmla="*/ 0 h 450"/>
                  <a:gd name="T8" fmla="*/ 52 w 52"/>
                  <a:gd name="T9" fmla="*/ 450 h 450"/>
                </a:gdLst>
                <a:ahLst/>
                <a:cxnLst>
                  <a:cxn ang="T4">
                    <a:pos x="T0" y="T1"/>
                  </a:cxn>
                  <a:cxn ang="T5">
                    <a:pos x="T2" y="T3"/>
                  </a:cxn>
                </a:cxnLst>
                <a:rect l="T6" t="T7" r="T8" b="T9"/>
                <a:pathLst>
                  <a:path w="52" h="450">
                    <a:moveTo>
                      <a:pt x="52" y="0"/>
                    </a:moveTo>
                    <a:cubicBezTo>
                      <a:pt x="0" y="157"/>
                      <a:pt x="18" y="260"/>
                      <a:pt x="18" y="450"/>
                    </a:cubicBezTo>
                  </a:path>
                </a:pathLst>
              </a:custGeom>
              <a:solidFill>
                <a:schemeClr val="bg2"/>
              </a:solidFill>
              <a:ln w="12700">
                <a:solidFill>
                  <a:srgbClr val="FF3300"/>
                </a:solidFill>
                <a:round/>
                <a:headEnd type="none" w="sm" len="sm"/>
                <a:tailEnd type="none" w="sm" len="sm"/>
              </a:ln>
            </p:spPr>
            <p:txBody>
              <a:bodyPr wrap="none" anchor="ctr"/>
              <a:lstStyle/>
              <a:p>
                <a:endParaRPr lang="en-US"/>
              </a:p>
            </p:txBody>
          </p:sp>
          <p:sp>
            <p:nvSpPr>
              <p:cNvPr id="8254" name="Freeform 20"/>
              <p:cNvSpPr>
                <a:spLocks/>
              </p:cNvSpPr>
              <p:nvPr/>
            </p:nvSpPr>
            <p:spPr bwMode="auto">
              <a:xfrm rot="1928441" flipH="1">
                <a:off x="4993" y="1362"/>
                <a:ext cx="15" cy="323"/>
              </a:xfrm>
              <a:custGeom>
                <a:avLst/>
                <a:gdLst>
                  <a:gd name="T0" fmla="*/ 0 w 15"/>
                  <a:gd name="T1" fmla="*/ 0 h 323"/>
                  <a:gd name="T2" fmla="*/ 12 w 15"/>
                  <a:gd name="T3" fmla="*/ 323 h 323"/>
                  <a:gd name="T4" fmla="*/ 0 60000 65536"/>
                  <a:gd name="T5" fmla="*/ 0 60000 65536"/>
                  <a:gd name="T6" fmla="*/ 0 w 15"/>
                  <a:gd name="T7" fmla="*/ 0 h 323"/>
                  <a:gd name="T8" fmla="*/ 15 w 15"/>
                  <a:gd name="T9" fmla="*/ 323 h 323"/>
                </a:gdLst>
                <a:ahLst/>
                <a:cxnLst>
                  <a:cxn ang="T4">
                    <a:pos x="T0" y="T1"/>
                  </a:cxn>
                  <a:cxn ang="T5">
                    <a:pos x="T2" y="T3"/>
                  </a:cxn>
                </a:cxnLst>
                <a:rect l="T6" t="T7" r="T8" b="T9"/>
                <a:pathLst>
                  <a:path w="15" h="323">
                    <a:moveTo>
                      <a:pt x="0" y="0"/>
                    </a:moveTo>
                    <a:cubicBezTo>
                      <a:pt x="15" y="223"/>
                      <a:pt x="12" y="115"/>
                      <a:pt x="12" y="323"/>
                    </a:cubicBezTo>
                  </a:path>
                </a:pathLst>
              </a:custGeom>
              <a:solidFill>
                <a:schemeClr val="bg2"/>
              </a:solidFill>
              <a:ln w="12700">
                <a:solidFill>
                  <a:srgbClr val="FF3300"/>
                </a:solidFill>
                <a:round/>
                <a:headEnd type="none" w="sm" len="sm"/>
                <a:tailEnd type="none" w="sm" len="sm"/>
              </a:ln>
            </p:spPr>
            <p:txBody>
              <a:bodyPr wrap="none" anchor="ctr"/>
              <a:lstStyle/>
              <a:p>
                <a:endParaRPr lang="en-US"/>
              </a:p>
            </p:txBody>
          </p:sp>
          <p:sp>
            <p:nvSpPr>
              <p:cNvPr id="8255" name="Freeform 21"/>
              <p:cNvSpPr>
                <a:spLocks/>
              </p:cNvSpPr>
              <p:nvPr/>
            </p:nvSpPr>
            <p:spPr bwMode="auto">
              <a:xfrm rot="1339704" flipH="1">
                <a:off x="4842" y="1389"/>
                <a:ext cx="49" cy="277"/>
              </a:xfrm>
              <a:custGeom>
                <a:avLst/>
                <a:gdLst>
                  <a:gd name="T0" fmla="*/ 0 w 49"/>
                  <a:gd name="T1" fmla="*/ 0 h 277"/>
                  <a:gd name="T2" fmla="*/ 46 w 49"/>
                  <a:gd name="T3" fmla="*/ 150 h 277"/>
                  <a:gd name="T4" fmla="*/ 46 w 49"/>
                  <a:gd name="T5" fmla="*/ 277 h 277"/>
                  <a:gd name="T6" fmla="*/ 0 60000 65536"/>
                  <a:gd name="T7" fmla="*/ 0 60000 65536"/>
                  <a:gd name="T8" fmla="*/ 0 60000 65536"/>
                  <a:gd name="T9" fmla="*/ 0 w 49"/>
                  <a:gd name="T10" fmla="*/ 0 h 277"/>
                  <a:gd name="T11" fmla="*/ 49 w 49"/>
                  <a:gd name="T12" fmla="*/ 277 h 277"/>
                </a:gdLst>
                <a:ahLst/>
                <a:cxnLst>
                  <a:cxn ang="T6">
                    <a:pos x="T0" y="T1"/>
                  </a:cxn>
                  <a:cxn ang="T7">
                    <a:pos x="T2" y="T3"/>
                  </a:cxn>
                  <a:cxn ang="T8">
                    <a:pos x="T4" y="T5"/>
                  </a:cxn>
                </a:cxnLst>
                <a:rect l="T9" t="T10" r="T11" b="T12"/>
                <a:pathLst>
                  <a:path w="49" h="277">
                    <a:moveTo>
                      <a:pt x="0" y="0"/>
                    </a:moveTo>
                    <a:cubicBezTo>
                      <a:pt x="11" y="48"/>
                      <a:pt x="42" y="101"/>
                      <a:pt x="46" y="150"/>
                    </a:cubicBezTo>
                    <a:cubicBezTo>
                      <a:pt x="49" y="192"/>
                      <a:pt x="46" y="235"/>
                      <a:pt x="46" y="277"/>
                    </a:cubicBezTo>
                  </a:path>
                </a:pathLst>
              </a:custGeom>
              <a:solidFill>
                <a:schemeClr val="bg2"/>
              </a:solidFill>
              <a:ln w="12700">
                <a:solidFill>
                  <a:srgbClr val="FF3300"/>
                </a:solidFill>
                <a:round/>
                <a:headEnd type="none" w="sm" len="sm"/>
                <a:tailEnd type="none" w="sm" len="sm"/>
              </a:ln>
            </p:spPr>
            <p:txBody>
              <a:bodyPr wrap="none" anchor="ctr"/>
              <a:lstStyle/>
              <a:p>
                <a:endParaRPr lang="en-US"/>
              </a:p>
            </p:txBody>
          </p:sp>
          <p:sp>
            <p:nvSpPr>
              <p:cNvPr id="8256" name="Freeform 22"/>
              <p:cNvSpPr>
                <a:spLocks/>
              </p:cNvSpPr>
              <p:nvPr/>
            </p:nvSpPr>
            <p:spPr bwMode="auto">
              <a:xfrm rot="1853893" flipH="1">
                <a:off x="4674" y="1492"/>
                <a:ext cx="47" cy="173"/>
              </a:xfrm>
              <a:custGeom>
                <a:avLst/>
                <a:gdLst>
                  <a:gd name="T0" fmla="*/ 0 w 1"/>
                  <a:gd name="T1" fmla="*/ 0 h 230"/>
                  <a:gd name="T2" fmla="*/ 0 w 1"/>
                  <a:gd name="T3" fmla="*/ 14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cubicBezTo>
                      <a:pt x="0" y="77"/>
                      <a:pt x="0" y="153"/>
                      <a:pt x="0" y="230"/>
                    </a:cubicBezTo>
                  </a:path>
                </a:pathLst>
              </a:custGeom>
              <a:solidFill>
                <a:schemeClr val="bg2"/>
              </a:solidFill>
              <a:ln w="12700">
                <a:solidFill>
                  <a:srgbClr val="FF3300"/>
                </a:solidFill>
                <a:round/>
                <a:headEnd type="none" w="sm" len="sm"/>
                <a:tailEnd type="none" w="sm" len="sm"/>
              </a:ln>
            </p:spPr>
            <p:txBody>
              <a:bodyPr wrap="none" anchor="ctr"/>
              <a:lstStyle/>
              <a:p>
                <a:endParaRPr lang="en-US"/>
              </a:p>
            </p:txBody>
          </p:sp>
        </p:grpSp>
      </p:grpSp>
      <p:grpSp>
        <p:nvGrpSpPr>
          <p:cNvPr id="6" name="Group 23"/>
          <p:cNvGrpSpPr>
            <a:grpSpLocks/>
          </p:cNvGrpSpPr>
          <p:nvPr/>
        </p:nvGrpSpPr>
        <p:grpSpPr bwMode="auto">
          <a:xfrm>
            <a:off x="7402513" y="5243513"/>
            <a:ext cx="2357437" cy="1277937"/>
            <a:chOff x="4562" y="3084"/>
            <a:chExt cx="1485" cy="805"/>
          </a:xfrm>
        </p:grpSpPr>
        <p:grpSp>
          <p:nvGrpSpPr>
            <p:cNvPr id="8244" name="Group 24"/>
            <p:cNvGrpSpPr>
              <a:grpSpLocks/>
            </p:cNvGrpSpPr>
            <p:nvPr/>
          </p:nvGrpSpPr>
          <p:grpSpPr bwMode="auto">
            <a:xfrm flipH="1">
              <a:off x="4562" y="3084"/>
              <a:ext cx="542" cy="805"/>
              <a:chOff x="985" y="2773"/>
              <a:chExt cx="542" cy="805"/>
            </a:xfrm>
          </p:grpSpPr>
          <p:sp>
            <p:nvSpPr>
              <p:cNvPr id="8246" name="Freeform 25"/>
              <p:cNvSpPr>
                <a:spLocks/>
              </p:cNvSpPr>
              <p:nvPr/>
            </p:nvSpPr>
            <p:spPr bwMode="auto">
              <a:xfrm>
                <a:off x="985" y="2773"/>
                <a:ext cx="542" cy="805"/>
              </a:xfrm>
              <a:custGeom>
                <a:avLst/>
                <a:gdLst>
                  <a:gd name="T0" fmla="*/ 23 w 542"/>
                  <a:gd name="T1" fmla="*/ 113 h 805"/>
                  <a:gd name="T2" fmla="*/ 450 w 542"/>
                  <a:gd name="T3" fmla="*/ 147 h 805"/>
                  <a:gd name="T4" fmla="*/ 461 w 542"/>
                  <a:gd name="T5" fmla="*/ 563 h 805"/>
                  <a:gd name="T6" fmla="*/ 438 w 542"/>
                  <a:gd name="T7" fmla="*/ 644 h 805"/>
                  <a:gd name="T8" fmla="*/ 392 w 542"/>
                  <a:gd name="T9" fmla="*/ 713 h 805"/>
                  <a:gd name="T10" fmla="*/ 334 w 542"/>
                  <a:gd name="T11" fmla="*/ 805 h 805"/>
                  <a:gd name="T12" fmla="*/ 254 w 542"/>
                  <a:gd name="T13" fmla="*/ 794 h 805"/>
                  <a:gd name="T14" fmla="*/ 207 w 542"/>
                  <a:gd name="T15" fmla="*/ 701 h 805"/>
                  <a:gd name="T16" fmla="*/ 138 w 542"/>
                  <a:gd name="T17" fmla="*/ 644 h 805"/>
                  <a:gd name="T18" fmla="*/ 23 w 542"/>
                  <a:gd name="T19" fmla="*/ 471 h 805"/>
                  <a:gd name="T20" fmla="*/ 0 w 542"/>
                  <a:gd name="T21" fmla="*/ 401 h 805"/>
                  <a:gd name="T22" fmla="*/ 11 w 542"/>
                  <a:gd name="T23" fmla="*/ 159 h 805"/>
                  <a:gd name="T24" fmla="*/ 23 w 542"/>
                  <a:gd name="T25" fmla="*/ 113 h 8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2"/>
                  <a:gd name="T40" fmla="*/ 0 h 805"/>
                  <a:gd name="T41" fmla="*/ 542 w 542"/>
                  <a:gd name="T42" fmla="*/ 805 h 8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2" h="805">
                    <a:moveTo>
                      <a:pt x="23" y="113"/>
                    </a:moveTo>
                    <a:cubicBezTo>
                      <a:pt x="171" y="122"/>
                      <a:pt x="301" y="139"/>
                      <a:pt x="450" y="147"/>
                    </a:cubicBezTo>
                    <a:cubicBezTo>
                      <a:pt x="542" y="287"/>
                      <a:pt x="482" y="180"/>
                      <a:pt x="461" y="563"/>
                    </a:cubicBezTo>
                    <a:cubicBezTo>
                      <a:pt x="460" y="572"/>
                      <a:pt x="445" y="632"/>
                      <a:pt x="438" y="644"/>
                    </a:cubicBezTo>
                    <a:cubicBezTo>
                      <a:pt x="425" y="668"/>
                      <a:pt x="392" y="713"/>
                      <a:pt x="392" y="713"/>
                    </a:cubicBezTo>
                    <a:cubicBezTo>
                      <a:pt x="378" y="768"/>
                      <a:pt x="390" y="787"/>
                      <a:pt x="334" y="805"/>
                    </a:cubicBezTo>
                    <a:cubicBezTo>
                      <a:pt x="307" y="801"/>
                      <a:pt x="280" y="802"/>
                      <a:pt x="254" y="794"/>
                    </a:cubicBezTo>
                    <a:cubicBezTo>
                      <a:pt x="215" y="781"/>
                      <a:pt x="227" y="721"/>
                      <a:pt x="207" y="701"/>
                    </a:cubicBezTo>
                    <a:cubicBezTo>
                      <a:pt x="163" y="657"/>
                      <a:pt x="186" y="676"/>
                      <a:pt x="138" y="644"/>
                    </a:cubicBezTo>
                    <a:cubicBezTo>
                      <a:pt x="120" y="617"/>
                      <a:pt x="34" y="503"/>
                      <a:pt x="23" y="471"/>
                    </a:cubicBezTo>
                    <a:cubicBezTo>
                      <a:pt x="15" y="448"/>
                      <a:pt x="0" y="401"/>
                      <a:pt x="0" y="401"/>
                    </a:cubicBezTo>
                    <a:cubicBezTo>
                      <a:pt x="4" y="320"/>
                      <a:pt x="4" y="239"/>
                      <a:pt x="11" y="159"/>
                    </a:cubicBezTo>
                    <a:cubicBezTo>
                      <a:pt x="24" y="0"/>
                      <a:pt x="23" y="172"/>
                      <a:pt x="23" y="113"/>
                    </a:cubicBezTo>
                    <a:close/>
                  </a:path>
                </a:pathLst>
              </a:custGeom>
              <a:solidFill>
                <a:schemeClr val="accent2"/>
              </a:solidFill>
              <a:ln w="12700">
                <a:solidFill>
                  <a:schemeClr val="tx1"/>
                </a:solidFill>
                <a:round/>
                <a:headEnd type="none" w="sm" len="sm"/>
                <a:tailEnd type="none" w="sm" len="sm"/>
              </a:ln>
            </p:spPr>
            <p:txBody>
              <a:bodyPr wrap="none" anchor="ctr"/>
              <a:lstStyle/>
              <a:p>
                <a:endParaRPr lang="en-US"/>
              </a:p>
            </p:txBody>
          </p:sp>
          <p:grpSp>
            <p:nvGrpSpPr>
              <p:cNvPr id="8247" name="Group 26"/>
              <p:cNvGrpSpPr>
                <a:grpSpLocks/>
              </p:cNvGrpSpPr>
              <p:nvPr/>
            </p:nvGrpSpPr>
            <p:grpSpPr bwMode="auto">
              <a:xfrm>
                <a:off x="1096" y="3020"/>
                <a:ext cx="292" cy="387"/>
                <a:chOff x="2062" y="3433"/>
                <a:chExt cx="292" cy="387"/>
              </a:xfrm>
            </p:grpSpPr>
            <p:sp>
              <p:nvSpPr>
                <p:cNvPr id="8248" name="Freeform 27"/>
                <p:cNvSpPr>
                  <a:spLocks/>
                </p:cNvSpPr>
                <p:nvPr/>
              </p:nvSpPr>
              <p:spPr bwMode="auto">
                <a:xfrm>
                  <a:off x="2062" y="3433"/>
                  <a:ext cx="84" cy="87"/>
                </a:xfrm>
                <a:custGeom>
                  <a:avLst/>
                  <a:gdLst>
                    <a:gd name="T0" fmla="*/ 4 w 84"/>
                    <a:gd name="T1" fmla="*/ 6 h 87"/>
                    <a:gd name="T2" fmla="*/ 84 w 84"/>
                    <a:gd name="T3" fmla="*/ 64 h 87"/>
                    <a:gd name="T4" fmla="*/ 38 w 84"/>
                    <a:gd name="T5" fmla="*/ 6 h 87"/>
                    <a:gd name="T6" fmla="*/ 4 w 84"/>
                    <a:gd name="T7" fmla="*/ 6 h 87"/>
                    <a:gd name="T8" fmla="*/ 0 60000 65536"/>
                    <a:gd name="T9" fmla="*/ 0 60000 65536"/>
                    <a:gd name="T10" fmla="*/ 0 60000 65536"/>
                    <a:gd name="T11" fmla="*/ 0 60000 65536"/>
                    <a:gd name="T12" fmla="*/ 0 w 84"/>
                    <a:gd name="T13" fmla="*/ 0 h 87"/>
                    <a:gd name="T14" fmla="*/ 84 w 84"/>
                    <a:gd name="T15" fmla="*/ 87 h 87"/>
                  </a:gdLst>
                  <a:ahLst/>
                  <a:cxnLst>
                    <a:cxn ang="T8">
                      <a:pos x="T0" y="T1"/>
                    </a:cxn>
                    <a:cxn ang="T9">
                      <a:pos x="T2" y="T3"/>
                    </a:cxn>
                    <a:cxn ang="T10">
                      <a:pos x="T4" y="T5"/>
                    </a:cxn>
                    <a:cxn ang="T11">
                      <a:pos x="T6" y="T7"/>
                    </a:cxn>
                  </a:cxnLst>
                  <a:rect l="T12" t="T13" r="T14" b="T15"/>
                  <a:pathLst>
                    <a:path w="84" h="87">
                      <a:moveTo>
                        <a:pt x="4" y="6"/>
                      </a:moveTo>
                      <a:cubicBezTo>
                        <a:pt x="17" y="77"/>
                        <a:pt x="12" y="87"/>
                        <a:pt x="84" y="64"/>
                      </a:cubicBezTo>
                      <a:cubicBezTo>
                        <a:pt x="75" y="36"/>
                        <a:pt x="76" y="12"/>
                        <a:pt x="38" y="6"/>
                      </a:cubicBezTo>
                      <a:cubicBezTo>
                        <a:pt x="0" y="0"/>
                        <a:pt x="4" y="36"/>
                        <a:pt x="4" y="6"/>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8249" name="Freeform 28"/>
                <p:cNvSpPr>
                  <a:spLocks/>
                </p:cNvSpPr>
                <p:nvPr/>
              </p:nvSpPr>
              <p:spPr bwMode="auto">
                <a:xfrm>
                  <a:off x="2254" y="3445"/>
                  <a:ext cx="84" cy="87"/>
                </a:xfrm>
                <a:custGeom>
                  <a:avLst/>
                  <a:gdLst>
                    <a:gd name="T0" fmla="*/ 4 w 84"/>
                    <a:gd name="T1" fmla="*/ 6 h 87"/>
                    <a:gd name="T2" fmla="*/ 84 w 84"/>
                    <a:gd name="T3" fmla="*/ 64 h 87"/>
                    <a:gd name="T4" fmla="*/ 38 w 84"/>
                    <a:gd name="T5" fmla="*/ 6 h 87"/>
                    <a:gd name="T6" fmla="*/ 4 w 84"/>
                    <a:gd name="T7" fmla="*/ 6 h 87"/>
                    <a:gd name="T8" fmla="*/ 0 60000 65536"/>
                    <a:gd name="T9" fmla="*/ 0 60000 65536"/>
                    <a:gd name="T10" fmla="*/ 0 60000 65536"/>
                    <a:gd name="T11" fmla="*/ 0 60000 65536"/>
                    <a:gd name="T12" fmla="*/ 0 w 84"/>
                    <a:gd name="T13" fmla="*/ 0 h 87"/>
                    <a:gd name="T14" fmla="*/ 84 w 84"/>
                    <a:gd name="T15" fmla="*/ 87 h 87"/>
                  </a:gdLst>
                  <a:ahLst/>
                  <a:cxnLst>
                    <a:cxn ang="T8">
                      <a:pos x="T0" y="T1"/>
                    </a:cxn>
                    <a:cxn ang="T9">
                      <a:pos x="T2" y="T3"/>
                    </a:cxn>
                    <a:cxn ang="T10">
                      <a:pos x="T4" y="T5"/>
                    </a:cxn>
                    <a:cxn ang="T11">
                      <a:pos x="T6" y="T7"/>
                    </a:cxn>
                  </a:cxnLst>
                  <a:rect l="T12" t="T13" r="T14" b="T15"/>
                  <a:pathLst>
                    <a:path w="84" h="87">
                      <a:moveTo>
                        <a:pt x="4" y="6"/>
                      </a:moveTo>
                      <a:cubicBezTo>
                        <a:pt x="17" y="77"/>
                        <a:pt x="12" y="87"/>
                        <a:pt x="84" y="64"/>
                      </a:cubicBezTo>
                      <a:cubicBezTo>
                        <a:pt x="75" y="36"/>
                        <a:pt x="76" y="12"/>
                        <a:pt x="38" y="6"/>
                      </a:cubicBezTo>
                      <a:cubicBezTo>
                        <a:pt x="0" y="0"/>
                        <a:pt x="4" y="36"/>
                        <a:pt x="4" y="6"/>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8250" name="Freeform 29"/>
                <p:cNvSpPr>
                  <a:spLocks/>
                </p:cNvSpPr>
                <p:nvPr/>
              </p:nvSpPr>
              <p:spPr bwMode="auto">
                <a:xfrm>
                  <a:off x="2112" y="3723"/>
                  <a:ext cx="242" cy="97"/>
                </a:xfrm>
                <a:custGeom>
                  <a:avLst/>
                  <a:gdLst>
                    <a:gd name="T0" fmla="*/ 0 w 242"/>
                    <a:gd name="T1" fmla="*/ 5 h 97"/>
                    <a:gd name="T2" fmla="*/ 230 w 242"/>
                    <a:gd name="T3" fmla="*/ 16 h 97"/>
                    <a:gd name="T4" fmla="*/ 219 w 242"/>
                    <a:gd name="T5" fmla="*/ 51 h 97"/>
                    <a:gd name="T6" fmla="*/ 150 w 242"/>
                    <a:gd name="T7" fmla="*/ 97 h 97"/>
                    <a:gd name="T8" fmla="*/ 104 w 242"/>
                    <a:gd name="T9" fmla="*/ 16 h 97"/>
                    <a:gd name="T10" fmla="*/ 0 60000 65536"/>
                    <a:gd name="T11" fmla="*/ 0 60000 65536"/>
                    <a:gd name="T12" fmla="*/ 0 60000 65536"/>
                    <a:gd name="T13" fmla="*/ 0 60000 65536"/>
                    <a:gd name="T14" fmla="*/ 0 60000 65536"/>
                    <a:gd name="T15" fmla="*/ 0 w 242"/>
                    <a:gd name="T16" fmla="*/ 0 h 97"/>
                    <a:gd name="T17" fmla="*/ 242 w 242"/>
                    <a:gd name="T18" fmla="*/ 97 h 97"/>
                  </a:gdLst>
                  <a:ahLst/>
                  <a:cxnLst>
                    <a:cxn ang="T10">
                      <a:pos x="T0" y="T1"/>
                    </a:cxn>
                    <a:cxn ang="T11">
                      <a:pos x="T2" y="T3"/>
                    </a:cxn>
                    <a:cxn ang="T12">
                      <a:pos x="T4" y="T5"/>
                    </a:cxn>
                    <a:cxn ang="T13">
                      <a:pos x="T6" y="T7"/>
                    </a:cxn>
                    <a:cxn ang="T14">
                      <a:pos x="T8" y="T9"/>
                    </a:cxn>
                  </a:cxnLst>
                  <a:rect l="T15" t="T16" r="T17" b="T18"/>
                  <a:pathLst>
                    <a:path w="242" h="97">
                      <a:moveTo>
                        <a:pt x="0" y="5"/>
                      </a:moveTo>
                      <a:cubicBezTo>
                        <a:pt x="77" y="9"/>
                        <a:pt x="155" y="0"/>
                        <a:pt x="230" y="16"/>
                      </a:cubicBezTo>
                      <a:cubicBezTo>
                        <a:pt x="242" y="19"/>
                        <a:pt x="228" y="42"/>
                        <a:pt x="219" y="51"/>
                      </a:cubicBezTo>
                      <a:cubicBezTo>
                        <a:pt x="200" y="71"/>
                        <a:pt x="150" y="97"/>
                        <a:pt x="150" y="97"/>
                      </a:cubicBezTo>
                      <a:cubicBezTo>
                        <a:pt x="102" y="25"/>
                        <a:pt x="104" y="56"/>
                        <a:pt x="104" y="16"/>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8245" name="Text Box 30"/>
            <p:cNvSpPr txBox="1">
              <a:spLocks noChangeArrowheads="1"/>
            </p:cNvSpPr>
            <p:nvPr/>
          </p:nvSpPr>
          <p:spPr bwMode="auto">
            <a:xfrm>
              <a:off x="5096" y="3266"/>
              <a:ext cx="95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4000">
                  <a:solidFill>
                    <a:schemeClr val="accent2"/>
                  </a:solidFill>
                  <a:latin typeface="Impact" pitchFamily="34" charset="0"/>
                </a:rPr>
                <a:t>K</a:t>
              </a:r>
              <a:r>
                <a:rPr lang="en-US" sz="4000" baseline="30000">
                  <a:solidFill>
                    <a:schemeClr val="accent2"/>
                  </a:solidFill>
                  <a:latin typeface="Impact" pitchFamily="34" charset="0"/>
                </a:rPr>
                <a:t>+</a:t>
              </a:r>
              <a:endParaRPr lang="en-US" sz="4000">
                <a:solidFill>
                  <a:schemeClr val="accent2"/>
                </a:solidFill>
                <a:latin typeface="Times New Roman" pitchFamily="18" charset="0"/>
              </a:endParaRPr>
            </a:p>
          </p:txBody>
        </p:sp>
      </p:grpSp>
      <p:sp>
        <p:nvSpPr>
          <p:cNvPr id="222239" name="Rectangle 31"/>
          <p:cNvSpPr>
            <a:spLocks noChangeArrowheads="1"/>
          </p:cNvSpPr>
          <p:nvPr/>
        </p:nvSpPr>
        <p:spPr bwMode="auto">
          <a:xfrm>
            <a:off x="7085013" y="4462463"/>
            <a:ext cx="1516062" cy="115887"/>
          </a:xfrm>
          <a:prstGeom prst="rect">
            <a:avLst/>
          </a:prstGeom>
          <a:solidFill>
            <a:srgbClr val="00CC66"/>
          </a:solidFill>
          <a:ln w="9525">
            <a:solidFill>
              <a:schemeClr val="tx1"/>
            </a:solidFill>
            <a:miter lim="800000"/>
            <a:headEnd/>
            <a:tailEnd/>
          </a:ln>
        </p:spPr>
        <p:txBody>
          <a:bodyPr wrap="none" anchor="ctr"/>
          <a:lstStyle/>
          <a:p>
            <a:pPr eaLnBrk="0" hangingPunct="0"/>
            <a:endParaRPr lang="en-US"/>
          </a:p>
        </p:txBody>
      </p:sp>
      <p:sp>
        <p:nvSpPr>
          <p:cNvPr id="8203" name="Freeform 32"/>
          <p:cNvSpPr>
            <a:spLocks/>
          </p:cNvSpPr>
          <p:nvPr/>
        </p:nvSpPr>
        <p:spPr bwMode="auto">
          <a:xfrm>
            <a:off x="2924175" y="2633663"/>
            <a:ext cx="1400175" cy="615950"/>
          </a:xfrm>
          <a:custGeom>
            <a:avLst/>
            <a:gdLst>
              <a:gd name="T0" fmla="*/ 2147483647 w 882"/>
              <a:gd name="T1" fmla="*/ 2147483647 h 388"/>
              <a:gd name="T2" fmla="*/ 2147483647 w 882"/>
              <a:gd name="T3" fmla="*/ 2147483647 h 388"/>
              <a:gd name="T4" fmla="*/ 2147483647 w 882"/>
              <a:gd name="T5" fmla="*/ 2147483647 h 388"/>
              <a:gd name="T6" fmla="*/ 2147483647 w 882"/>
              <a:gd name="T7" fmla="*/ 2147483647 h 388"/>
              <a:gd name="T8" fmla="*/ 2147483647 w 882"/>
              <a:gd name="T9" fmla="*/ 2147483647 h 388"/>
              <a:gd name="T10" fmla="*/ 2147483647 w 882"/>
              <a:gd name="T11" fmla="*/ 2147483647 h 388"/>
              <a:gd name="T12" fmla="*/ 2147483647 w 882"/>
              <a:gd name="T13" fmla="*/ 2147483647 h 388"/>
              <a:gd name="T14" fmla="*/ 2147483647 w 882"/>
              <a:gd name="T15" fmla="*/ 2147483647 h 388"/>
              <a:gd name="T16" fmla="*/ 2147483647 w 882"/>
              <a:gd name="T17" fmla="*/ 2147483647 h 388"/>
              <a:gd name="T18" fmla="*/ 2147483647 w 882"/>
              <a:gd name="T19" fmla="*/ 2147483647 h 388"/>
              <a:gd name="T20" fmla="*/ 2147483647 w 882"/>
              <a:gd name="T21" fmla="*/ 2147483647 h 388"/>
              <a:gd name="T22" fmla="*/ 2147483647 w 882"/>
              <a:gd name="T23" fmla="*/ 2147483647 h 388"/>
              <a:gd name="T24" fmla="*/ 2147483647 w 882"/>
              <a:gd name="T25" fmla="*/ 2147483647 h 388"/>
              <a:gd name="T26" fmla="*/ 2147483647 w 882"/>
              <a:gd name="T27" fmla="*/ 2147483647 h 388"/>
              <a:gd name="T28" fmla="*/ 2147483647 w 882"/>
              <a:gd name="T29" fmla="*/ 2147483647 h 388"/>
              <a:gd name="T30" fmla="*/ 2147483647 w 882"/>
              <a:gd name="T31" fmla="*/ 2147483647 h 3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2"/>
              <a:gd name="T49" fmla="*/ 0 h 388"/>
              <a:gd name="T50" fmla="*/ 882 w 882"/>
              <a:gd name="T51" fmla="*/ 388 h 3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2" h="388">
                <a:moveTo>
                  <a:pt x="289" y="12"/>
                </a:moveTo>
                <a:cubicBezTo>
                  <a:pt x="237" y="24"/>
                  <a:pt x="138" y="60"/>
                  <a:pt x="92" y="86"/>
                </a:cubicBezTo>
                <a:cubicBezTo>
                  <a:pt x="46" y="112"/>
                  <a:pt x="20" y="133"/>
                  <a:pt x="10" y="169"/>
                </a:cubicBezTo>
                <a:cubicBezTo>
                  <a:pt x="0" y="205"/>
                  <a:pt x="11" y="270"/>
                  <a:pt x="34" y="300"/>
                </a:cubicBezTo>
                <a:cubicBezTo>
                  <a:pt x="57" y="330"/>
                  <a:pt x="94" y="336"/>
                  <a:pt x="149" y="350"/>
                </a:cubicBezTo>
                <a:cubicBezTo>
                  <a:pt x="204" y="364"/>
                  <a:pt x="292" y="378"/>
                  <a:pt x="363" y="383"/>
                </a:cubicBezTo>
                <a:cubicBezTo>
                  <a:pt x="434" y="388"/>
                  <a:pt x="518" y="387"/>
                  <a:pt x="577" y="383"/>
                </a:cubicBezTo>
                <a:cubicBezTo>
                  <a:pt x="636" y="379"/>
                  <a:pt x="678" y="370"/>
                  <a:pt x="717" y="358"/>
                </a:cubicBezTo>
                <a:cubicBezTo>
                  <a:pt x="756" y="346"/>
                  <a:pt x="785" y="332"/>
                  <a:pt x="808" y="309"/>
                </a:cubicBezTo>
                <a:cubicBezTo>
                  <a:pt x="831" y="286"/>
                  <a:pt x="846" y="244"/>
                  <a:pt x="857" y="218"/>
                </a:cubicBezTo>
                <a:cubicBezTo>
                  <a:pt x="868" y="192"/>
                  <a:pt x="882" y="174"/>
                  <a:pt x="874" y="152"/>
                </a:cubicBezTo>
                <a:cubicBezTo>
                  <a:pt x="866" y="130"/>
                  <a:pt x="844" y="104"/>
                  <a:pt x="808" y="86"/>
                </a:cubicBezTo>
                <a:cubicBezTo>
                  <a:pt x="772" y="68"/>
                  <a:pt x="707" y="57"/>
                  <a:pt x="660" y="45"/>
                </a:cubicBezTo>
                <a:cubicBezTo>
                  <a:pt x="613" y="33"/>
                  <a:pt x="570" y="17"/>
                  <a:pt x="528" y="12"/>
                </a:cubicBezTo>
                <a:cubicBezTo>
                  <a:pt x="486" y="7"/>
                  <a:pt x="441" y="12"/>
                  <a:pt x="405" y="12"/>
                </a:cubicBezTo>
                <a:cubicBezTo>
                  <a:pt x="369" y="12"/>
                  <a:pt x="341" y="0"/>
                  <a:pt x="289" y="12"/>
                </a:cubicBez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 name="Group 6"/>
          <p:cNvGrpSpPr>
            <a:grpSpLocks/>
          </p:cNvGrpSpPr>
          <p:nvPr/>
        </p:nvGrpSpPr>
        <p:grpSpPr bwMode="auto">
          <a:xfrm>
            <a:off x="7077075" y="1120775"/>
            <a:ext cx="1539875" cy="962025"/>
            <a:chOff x="1408" y="1632"/>
            <a:chExt cx="1769" cy="983"/>
          </a:xfrm>
        </p:grpSpPr>
        <p:sp>
          <p:nvSpPr>
            <p:cNvPr id="8226" name="Oval 7"/>
            <p:cNvSpPr>
              <a:spLocks noChangeArrowheads="1"/>
            </p:cNvSpPr>
            <p:nvPr/>
          </p:nvSpPr>
          <p:spPr bwMode="auto">
            <a:xfrm>
              <a:off x="1701" y="1765"/>
              <a:ext cx="91" cy="91"/>
            </a:xfrm>
            <a:prstGeom prst="ellipse">
              <a:avLst/>
            </a:prstGeom>
            <a:solidFill>
              <a:srgbClr val="FF3300"/>
            </a:solidFill>
            <a:ln w="9525">
              <a:solidFill>
                <a:schemeClr val="tx1"/>
              </a:solidFill>
              <a:round/>
              <a:headEnd/>
              <a:tailEnd/>
            </a:ln>
          </p:spPr>
          <p:txBody>
            <a:bodyPr wrap="none" anchor="ctr"/>
            <a:lstStyle/>
            <a:p>
              <a:pPr eaLnBrk="0" hangingPunct="0"/>
              <a:endParaRPr lang="en-US"/>
            </a:p>
          </p:txBody>
        </p:sp>
        <p:sp>
          <p:nvSpPr>
            <p:cNvPr id="8227" name="Oval 8"/>
            <p:cNvSpPr>
              <a:spLocks noChangeArrowheads="1"/>
            </p:cNvSpPr>
            <p:nvPr/>
          </p:nvSpPr>
          <p:spPr bwMode="auto">
            <a:xfrm>
              <a:off x="1733" y="2153"/>
              <a:ext cx="91" cy="91"/>
            </a:xfrm>
            <a:prstGeom prst="ellipse">
              <a:avLst/>
            </a:prstGeom>
            <a:solidFill>
              <a:srgbClr val="FF3300"/>
            </a:solidFill>
            <a:ln w="9525">
              <a:solidFill>
                <a:schemeClr val="tx1"/>
              </a:solidFill>
              <a:round/>
              <a:headEnd/>
              <a:tailEnd/>
            </a:ln>
          </p:spPr>
          <p:txBody>
            <a:bodyPr wrap="none" anchor="ctr"/>
            <a:lstStyle/>
            <a:p>
              <a:pPr eaLnBrk="0" hangingPunct="0"/>
              <a:endParaRPr lang="en-US"/>
            </a:p>
          </p:txBody>
        </p:sp>
        <p:sp>
          <p:nvSpPr>
            <p:cNvPr id="8228" name="Oval 9"/>
            <p:cNvSpPr>
              <a:spLocks noChangeArrowheads="1"/>
            </p:cNvSpPr>
            <p:nvPr/>
          </p:nvSpPr>
          <p:spPr bwMode="auto">
            <a:xfrm>
              <a:off x="2497" y="2003"/>
              <a:ext cx="91" cy="91"/>
            </a:xfrm>
            <a:prstGeom prst="ellipse">
              <a:avLst/>
            </a:prstGeom>
            <a:solidFill>
              <a:srgbClr val="FF3300"/>
            </a:solidFill>
            <a:ln w="9525">
              <a:solidFill>
                <a:schemeClr val="tx1"/>
              </a:solidFill>
              <a:round/>
              <a:headEnd/>
              <a:tailEnd/>
            </a:ln>
          </p:spPr>
          <p:txBody>
            <a:bodyPr wrap="none" anchor="ctr"/>
            <a:lstStyle/>
            <a:p>
              <a:pPr eaLnBrk="0" hangingPunct="0"/>
              <a:endParaRPr lang="en-US"/>
            </a:p>
          </p:txBody>
        </p:sp>
        <p:sp>
          <p:nvSpPr>
            <p:cNvPr id="8229" name="Oval 10"/>
            <p:cNvSpPr>
              <a:spLocks noChangeArrowheads="1"/>
            </p:cNvSpPr>
            <p:nvPr/>
          </p:nvSpPr>
          <p:spPr bwMode="auto">
            <a:xfrm>
              <a:off x="2126" y="2016"/>
              <a:ext cx="91" cy="91"/>
            </a:xfrm>
            <a:prstGeom prst="ellipse">
              <a:avLst/>
            </a:prstGeom>
            <a:solidFill>
              <a:srgbClr val="FF3300"/>
            </a:solidFill>
            <a:ln w="9525">
              <a:solidFill>
                <a:schemeClr val="tx1"/>
              </a:solidFill>
              <a:round/>
              <a:headEnd/>
              <a:tailEnd/>
            </a:ln>
          </p:spPr>
          <p:txBody>
            <a:bodyPr wrap="none" anchor="ctr"/>
            <a:lstStyle/>
            <a:p>
              <a:pPr eaLnBrk="0" hangingPunct="0"/>
              <a:endParaRPr lang="en-US"/>
            </a:p>
          </p:txBody>
        </p:sp>
        <p:sp>
          <p:nvSpPr>
            <p:cNvPr id="8230" name="Oval 11"/>
            <p:cNvSpPr>
              <a:spLocks noChangeArrowheads="1"/>
            </p:cNvSpPr>
            <p:nvPr/>
          </p:nvSpPr>
          <p:spPr bwMode="auto">
            <a:xfrm>
              <a:off x="2826" y="2021"/>
              <a:ext cx="91" cy="91"/>
            </a:xfrm>
            <a:prstGeom prst="ellipse">
              <a:avLst/>
            </a:prstGeom>
            <a:solidFill>
              <a:srgbClr val="FF3300"/>
            </a:solidFill>
            <a:ln w="9525">
              <a:solidFill>
                <a:schemeClr val="tx1"/>
              </a:solidFill>
              <a:round/>
              <a:headEnd/>
              <a:tailEnd/>
            </a:ln>
          </p:spPr>
          <p:txBody>
            <a:bodyPr wrap="none" anchor="ctr"/>
            <a:lstStyle/>
            <a:p>
              <a:pPr eaLnBrk="0" hangingPunct="0"/>
              <a:endParaRPr lang="en-US"/>
            </a:p>
          </p:txBody>
        </p:sp>
        <p:sp>
          <p:nvSpPr>
            <p:cNvPr id="8231" name="Oval 12"/>
            <p:cNvSpPr>
              <a:spLocks noChangeArrowheads="1"/>
            </p:cNvSpPr>
            <p:nvPr/>
          </p:nvSpPr>
          <p:spPr bwMode="auto">
            <a:xfrm>
              <a:off x="1925" y="2327"/>
              <a:ext cx="91" cy="91"/>
            </a:xfrm>
            <a:prstGeom prst="ellipse">
              <a:avLst/>
            </a:prstGeom>
            <a:solidFill>
              <a:srgbClr val="FF3300"/>
            </a:solidFill>
            <a:ln w="9525">
              <a:solidFill>
                <a:schemeClr val="tx1"/>
              </a:solidFill>
              <a:round/>
              <a:headEnd/>
              <a:tailEnd/>
            </a:ln>
          </p:spPr>
          <p:txBody>
            <a:bodyPr wrap="none" anchor="ctr"/>
            <a:lstStyle/>
            <a:p>
              <a:pPr eaLnBrk="0" hangingPunct="0"/>
              <a:endParaRPr lang="en-US"/>
            </a:p>
          </p:txBody>
        </p:sp>
        <p:sp>
          <p:nvSpPr>
            <p:cNvPr id="8232" name="Oval 13"/>
            <p:cNvSpPr>
              <a:spLocks noChangeArrowheads="1"/>
            </p:cNvSpPr>
            <p:nvPr/>
          </p:nvSpPr>
          <p:spPr bwMode="auto">
            <a:xfrm>
              <a:off x="2424" y="2304"/>
              <a:ext cx="91" cy="91"/>
            </a:xfrm>
            <a:prstGeom prst="ellipse">
              <a:avLst/>
            </a:prstGeom>
            <a:solidFill>
              <a:srgbClr val="FF3300"/>
            </a:solidFill>
            <a:ln w="9525">
              <a:solidFill>
                <a:schemeClr val="tx1"/>
              </a:solidFill>
              <a:round/>
              <a:headEnd/>
              <a:tailEnd/>
            </a:ln>
          </p:spPr>
          <p:txBody>
            <a:bodyPr wrap="none" anchor="ctr"/>
            <a:lstStyle/>
            <a:p>
              <a:pPr eaLnBrk="0" hangingPunct="0"/>
              <a:endParaRPr lang="en-US"/>
            </a:p>
          </p:txBody>
        </p:sp>
        <p:sp>
          <p:nvSpPr>
            <p:cNvPr id="8233" name="Oval 14"/>
            <p:cNvSpPr>
              <a:spLocks noChangeArrowheads="1"/>
            </p:cNvSpPr>
            <p:nvPr/>
          </p:nvSpPr>
          <p:spPr bwMode="auto">
            <a:xfrm>
              <a:off x="1953" y="1925"/>
              <a:ext cx="91" cy="91"/>
            </a:xfrm>
            <a:prstGeom prst="ellipse">
              <a:avLst/>
            </a:prstGeom>
            <a:solidFill>
              <a:srgbClr val="FF3300"/>
            </a:solidFill>
            <a:ln w="9525">
              <a:solidFill>
                <a:schemeClr val="tx1"/>
              </a:solidFill>
              <a:round/>
              <a:headEnd/>
              <a:tailEnd/>
            </a:ln>
          </p:spPr>
          <p:txBody>
            <a:bodyPr wrap="none" anchor="ctr"/>
            <a:lstStyle/>
            <a:p>
              <a:pPr eaLnBrk="0" hangingPunct="0"/>
              <a:endParaRPr lang="en-US"/>
            </a:p>
          </p:txBody>
        </p:sp>
        <p:sp>
          <p:nvSpPr>
            <p:cNvPr id="8234" name="Oval 15"/>
            <p:cNvSpPr>
              <a:spLocks noChangeArrowheads="1"/>
            </p:cNvSpPr>
            <p:nvPr/>
          </p:nvSpPr>
          <p:spPr bwMode="auto">
            <a:xfrm>
              <a:off x="2990" y="1784"/>
              <a:ext cx="91" cy="91"/>
            </a:xfrm>
            <a:prstGeom prst="ellipse">
              <a:avLst/>
            </a:prstGeom>
            <a:solidFill>
              <a:srgbClr val="FF3300"/>
            </a:solidFill>
            <a:ln w="9525">
              <a:solidFill>
                <a:schemeClr val="tx1"/>
              </a:solidFill>
              <a:round/>
              <a:headEnd/>
              <a:tailEnd/>
            </a:ln>
          </p:spPr>
          <p:txBody>
            <a:bodyPr wrap="none" anchor="ctr"/>
            <a:lstStyle/>
            <a:p>
              <a:pPr eaLnBrk="0" hangingPunct="0"/>
              <a:endParaRPr lang="en-US"/>
            </a:p>
          </p:txBody>
        </p:sp>
        <p:sp>
          <p:nvSpPr>
            <p:cNvPr id="8235" name="Oval 16"/>
            <p:cNvSpPr>
              <a:spLocks noChangeArrowheads="1"/>
            </p:cNvSpPr>
            <p:nvPr/>
          </p:nvSpPr>
          <p:spPr bwMode="auto">
            <a:xfrm>
              <a:off x="2053" y="1632"/>
              <a:ext cx="91" cy="91"/>
            </a:xfrm>
            <a:prstGeom prst="ellipse">
              <a:avLst/>
            </a:prstGeom>
            <a:solidFill>
              <a:srgbClr val="FF3300"/>
            </a:solidFill>
            <a:ln w="9525">
              <a:solidFill>
                <a:schemeClr val="tx1"/>
              </a:solidFill>
              <a:round/>
              <a:headEnd/>
              <a:tailEnd/>
            </a:ln>
          </p:spPr>
          <p:txBody>
            <a:bodyPr wrap="none" anchor="ctr"/>
            <a:lstStyle/>
            <a:p>
              <a:pPr eaLnBrk="0" hangingPunct="0"/>
              <a:endParaRPr lang="en-US"/>
            </a:p>
          </p:txBody>
        </p:sp>
        <p:sp>
          <p:nvSpPr>
            <p:cNvPr id="8236" name="Oval 17"/>
            <p:cNvSpPr>
              <a:spLocks noChangeArrowheads="1"/>
            </p:cNvSpPr>
            <p:nvPr/>
          </p:nvSpPr>
          <p:spPr bwMode="auto">
            <a:xfrm>
              <a:off x="2748" y="2282"/>
              <a:ext cx="91" cy="91"/>
            </a:xfrm>
            <a:prstGeom prst="ellipse">
              <a:avLst/>
            </a:prstGeom>
            <a:solidFill>
              <a:srgbClr val="FF3300"/>
            </a:solidFill>
            <a:ln w="9525">
              <a:solidFill>
                <a:schemeClr val="tx1"/>
              </a:solidFill>
              <a:round/>
              <a:headEnd/>
              <a:tailEnd/>
            </a:ln>
          </p:spPr>
          <p:txBody>
            <a:bodyPr wrap="none" anchor="ctr"/>
            <a:lstStyle/>
            <a:p>
              <a:pPr eaLnBrk="0" hangingPunct="0"/>
              <a:endParaRPr lang="en-US"/>
            </a:p>
          </p:txBody>
        </p:sp>
        <p:sp>
          <p:nvSpPr>
            <p:cNvPr id="8237" name="Oval 18"/>
            <p:cNvSpPr>
              <a:spLocks noChangeArrowheads="1"/>
            </p:cNvSpPr>
            <p:nvPr/>
          </p:nvSpPr>
          <p:spPr bwMode="auto">
            <a:xfrm>
              <a:off x="2204" y="2524"/>
              <a:ext cx="91" cy="91"/>
            </a:xfrm>
            <a:prstGeom prst="ellipse">
              <a:avLst/>
            </a:prstGeom>
            <a:solidFill>
              <a:srgbClr val="FF3300"/>
            </a:solidFill>
            <a:ln w="9525">
              <a:solidFill>
                <a:schemeClr val="tx1"/>
              </a:solidFill>
              <a:round/>
              <a:headEnd/>
              <a:tailEnd/>
            </a:ln>
          </p:spPr>
          <p:txBody>
            <a:bodyPr wrap="none" anchor="ctr"/>
            <a:lstStyle/>
            <a:p>
              <a:pPr eaLnBrk="0" hangingPunct="0"/>
              <a:endParaRPr lang="en-US"/>
            </a:p>
          </p:txBody>
        </p:sp>
        <p:sp>
          <p:nvSpPr>
            <p:cNvPr id="8238" name="Oval 19"/>
            <p:cNvSpPr>
              <a:spLocks noChangeArrowheads="1"/>
            </p:cNvSpPr>
            <p:nvPr/>
          </p:nvSpPr>
          <p:spPr bwMode="auto">
            <a:xfrm>
              <a:off x="2702" y="2510"/>
              <a:ext cx="91" cy="91"/>
            </a:xfrm>
            <a:prstGeom prst="ellipse">
              <a:avLst/>
            </a:prstGeom>
            <a:solidFill>
              <a:srgbClr val="FF3300"/>
            </a:solidFill>
            <a:ln w="9525">
              <a:solidFill>
                <a:schemeClr val="tx1"/>
              </a:solidFill>
              <a:round/>
              <a:headEnd/>
              <a:tailEnd/>
            </a:ln>
          </p:spPr>
          <p:txBody>
            <a:bodyPr wrap="none" anchor="ctr"/>
            <a:lstStyle/>
            <a:p>
              <a:pPr eaLnBrk="0" hangingPunct="0"/>
              <a:endParaRPr lang="en-US"/>
            </a:p>
          </p:txBody>
        </p:sp>
        <p:sp>
          <p:nvSpPr>
            <p:cNvPr id="8239" name="Oval 20"/>
            <p:cNvSpPr>
              <a:spLocks noChangeArrowheads="1"/>
            </p:cNvSpPr>
            <p:nvPr/>
          </p:nvSpPr>
          <p:spPr bwMode="auto">
            <a:xfrm>
              <a:off x="2597" y="1646"/>
              <a:ext cx="91" cy="91"/>
            </a:xfrm>
            <a:prstGeom prst="ellipse">
              <a:avLst/>
            </a:prstGeom>
            <a:solidFill>
              <a:srgbClr val="FF3300"/>
            </a:solidFill>
            <a:ln w="9525">
              <a:solidFill>
                <a:schemeClr val="tx1"/>
              </a:solidFill>
              <a:round/>
              <a:headEnd/>
              <a:tailEnd/>
            </a:ln>
          </p:spPr>
          <p:txBody>
            <a:bodyPr wrap="none" anchor="ctr"/>
            <a:lstStyle/>
            <a:p>
              <a:pPr eaLnBrk="0" hangingPunct="0"/>
              <a:endParaRPr lang="en-US"/>
            </a:p>
          </p:txBody>
        </p:sp>
        <p:sp>
          <p:nvSpPr>
            <p:cNvPr id="8240" name="Oval 21"/>
            <p:cNvSpPr>
              <a:spLocks noChangeArrowheads="1"/>
            </p:cNvSpPr>
            <p:nvPr/>
          </p:nvSpPr>
          <p:spPr bwMode="auto">
            <a:xfrm>
              <a:off x="3055" y="2049"/>
              <a:ext cx="91" cy="91"/>
            </a:xfrm>
            <a:prstGeom prst="ellipse">
              <a:avLst/>
            </a:prstGeom>
            <a:solidFill>
              <a:srgbClr val="FF3300"/>
            </a:solidFill>
            <a:ln w="9525">
              <a:solidFill>
                <a:schemeClr val="tx1"/>
              </a:solidFill>
              <a:round/>
              <a:headEnd/>
              <a:tailEnd/>
            </a:ln>
          </p:spPr>
          <p:txBody>
            <a:bodyPr wrap="none" anchor="ctr"/>
            <a:lstStyle/>
            <a:p>
              <a:pPr eaLnBrk="0" hangingPunct="0"/>
              <a:endParaRPr lang="en-US"/>
            </a:p>
          </p:txBody>
        </p:sp>
        <p:sp>
          <p:nvSpPr>
            <p:cNvPr id="8241" name="Oval 22"/>
            <p:cNvSpPr>
              <a:spLocks noChangeArrowheads="1"/>
            </p:cNvSpPr>
            <p:nvPr/>
          </p:nvSpPr>
          <p:spPr bwMode="auto">
            <a:xfrm>
              <a:off x="3086" y="2290"/>
              <a:ext cx="91" cy="91"/>
            </a:xfrm>
            <a:prstGeom prst="ellipse">
              <a:avLst/>
            </a:prstGeom>
            <a:solidFill>
              <a:srgbClr val="FF3300"/>
            </a:solidFill>
            <a:ln w="9525">
              <a:solidFill>
                <a:schemeClr val="tx1"/>
              </a:solidFill>
              <a:round/>
              <a:headEnd/>
              <a:tailEnd/>
            </a:ln>
          </p:spPr>
          <p:txBody>
            <a:bodyPr wrap="none" anchor="ctr"/>
            <a:lstStyle/>
            <a:p>
              <a:pPr eaLnBrk="0" hangingPunct="0"/>
              <a:endParaRPr lang="en-US"/>
            </a:p>
          </p:txBody>
        </p:sp>
        <p:sp>
          <p:nvSpPr>
            <p:cNvPr id="8242" name="Oval 23"/>
            <p:cNvSpPr>
              <a:spLocks noChangeArrowheads="1"/>
            </p:cNvSpPr>
            <p:nvPr/>
          </p:nvSpPr>
          <p:spPr bwMode="auto">
            <a:xfrm>
              <a:off x="1408" y="2277"/>
              <a:ext cx="91" cy="91"/>
            </a:xfrm>
            <a:prstGeom prst="ellipse">
              <a:avLst/>
            </a:prstGeom>
            <a:solidFill>
              <a:srgbClr val="FF3300"/>
            </a:solidFill>
            <a:ln w="9525">
              <a:solidFill>
                <a:schemeClr val="tx1"/>
              </a:solidFill>
              <a:round/>
              <a:headEnd/>
              <a:tailEnd/>
            </a:ln>
          </p:spPr>
          <p:txBody>
            <a:bodyPr wrap="none" anchor="ctr"/>
            <a:lstStyle/>
            <a:p>
              <a:pPr eaLnBrk="0" hangingPunct="0"/>
              <a:endParaRPr lang="en-US"/>
            </a:p>
          </p:txBody>
        </p:sp>
        <p:sp>
          <p:nvSpPr>
            <p:cNvPr id="8243" name="Oval 24"/>
            <p:cNvSpPr>
              <a:spLocks noChangeArrowheads="1"/>
            </p:cNvSpPr>
            <p:nvPr/>
          </p:nvSpPr>
          <p:spPr bwMode="auto">
            <a:xfrm>
              <a:off x="1696" y="2492"/>
              <a:ext cx="91" cy="91"/>
            </a:xfrm>
            <a:prstGeom prst="ellipse">
              <a:avLst/>
            </a:prstGeom>
            <a:solidFill>
              <a:srgbClr val="FF3300"/>
            </a:solidFill>
            <a:ln w="9525">
              <a:solidFill>
                <a:schemeClr val="tx1"/>
              </a:solidFill>
              <a:round/>
              <a:headEnd/>
              <a:tailEnd/>
            </a:ln>
          </p:spPr>
          <p:txBody>
            <a:bodyPr wrap="none" anchor="ctr"/>
            <a:lstStyle/>
            <a:p>
              <a:pPr eaLnBrk="0" hangingPunct="0"/>
              <a:endParaRPr lang="en-US"/>
            </a:p>
          </p:txBody>
        </p:sp>
      </p:grpSp>
      <p:sp>
        <p:nvSpPr>
          <p:cNvPr id="8205" name="Rectangle 4"/>
          <p:cNvSpPr>
            <a:spLocks noChangeArrowheads="1"/>
          </p:cNvSpPr>
          <p:nvPr/>
        </p:nvSpPr>
        <p:spPr bwMode="auto">
          <a:xfrm>
            <a:off x="6561138" y="14288"/>
            <a:ext cx="2589212" cy="3048000"/>
          </a:xfrm>
          <a:prstGeom prst="rect">
            <a:avLst/>
          </a:prstGeom>
          <a:noFill/>
          <a:ln w="5715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8206" name="TextBox 53"/>
          <p:cNvSpPr txBox="1">
            <a:spLocks noChangeArrowheads="1"/>
          </p:cNvSpPr>
          <p:nvPr/>
        </p:nvSpPr>
        <p:spPr bwMode="auto">
          <a:xfrm>
            <a:off x="7642225" y="217488"/>
            <a:ext cx="53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a:t>AIR</a:t>
            </a:r>
          </a:p>
        </p:txBody>
      </p:sp>
      <p:sp>
        <p:nvSpPr>
          <p:cNvPr id="8207" name="TextBox 54"/>
          <p:cNvSpPr txBox="1">
            <a:spLocks noChangeArrowheads="1"/>
          </p:cNvSpPr>
          <p:nvPr/>
        </p:nvSpPr>
        <p:spPr bwMode="auto">
          <a:xfrm>
            <a:off x="7473950" y="3919538"/>
            <a:ext cx="78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a:t>FLUID</a:t>
            </a:r>
          </a:p>
        </p:txBody>
      </p:sp>
      <p:sp>
        <p:nvSpPr>
          <p:cNvPr id="53" name="Down Arrow Callout 52"/>
          <p:cNvSpPr>
            <a:spLocks noChangeArrowheads="1"/>
          </p:cNvSpPr>
          <p:nvPr/>
        </p:nvSpPr>
        <p:spPr bwMode="auto">
          <a:xfrm>
            <a:off x="6561138" y="2887663"/>
            <a:ext cx="2597150" cy="1046162"/>
          </a:xfrm>
          <a:prstGeom prst="downArrowCallout">
            <a:avLst>
              <a:gd name="adj1" fmla="val 24963"/>
              <a:gd name="adj2" fmla="val 24963"/>
              <a:gd name="adj3" fmla="val 25000"/>
              <a:gd name="adj4" fmla="val 64977"/>
            </a:avLst>
          </a:prstGeom>
          <a:solidFill>
            <a:srgbClr val="FF5050"/>
          </a:solidFill>
          <a:ln w="57150" algn="ctr">
            <a:solidFill>
              <a:schemeClr val="tx1"/>
            </a:solidFill>
            <a:round/>
            <a:headEnd/>
            <a:tailEnd/>
          </a:ln>
        </p:spPr>
        <p:txBody>
          <a:bodyPr/>
          <a:lstStyle/>
          <a:p>
            <a:pPr algn="ctr" eaLnBrk="0" hangingPunct="0"/>
            <a:r>
              <a:rPr lang="en-US" u="sng">
                <a:latin typeface="Arial Black" pitchFamily="34" charset="0"/>
              </a:rPr>
              <a:t>amplification</a:t>
            </a:r>
          </a:p>
        </p:txBody>
      </p:sp>
      <p:sp>
        <p:nvSpPr>
          <p:cNvPr id="56" name="Rectangle 55"/>
          <p:cNvSpPr>
            <a:spLocks noChangeArrowheads="1"/>
          </p:cNvSpPr>
          <p:nvPr/>
        </p:nvSpPr>
        <p:spPr bwMode="auto">
          <a:xfrm>
            <a:off x="3251200" y="2887663"/>
            <a:ext cx="130175" cy="131762"/>
          </a:xfrm>
          <a:prstGeom prst="rect">
            <a:avLst/>
          </a:prstGeom>
          <a:solidFill>
            <a:schemeClr val="accent1"/>
          </a:solidFill>
          <a:ln w="9525" algn="ctr">
            <a:solidFill>
              <a:schemeClr val="tx1"/>
            </a:solidFill>
            <a:round/>
            <a:headEnd/>
            <a:tailEnd/>
          </a:ln>
          <a:scene3d>
            <a:camera prst="orthographicFront"/>
            <a:lightRig rig="threePt" dir="t"/>
          </a:scene3d>
          <a:sp3d>
            <a:bevelT/>
          </a:sp3d>
        </p:spPr>
        <p:txBody>
          <a:bodyPr/>
          <a:lstStyle/>
          <a:p>
            <a:pPr eaLnBrk="0" hangingPunct="0">
              <a:defRPr/>
            </a:pPr>
            <a:endParaRPr lang="en-US"/>
          </a:p>
        </p:txBody>
      </p:sp>
      <p:sp>
        <p:nvSpPr>
          <p:cNvPr id="8210" name="Rectangle 56"/>
          <p:cNvSpPr>
            <a:spLocks noChangeArrowheads="1"/>
          </p:cNvSpPr>
          <p:nvPr/>
        </p:nvSpPr>
        <p:spPr bwMode="auto">
          <a:xfrm>
            <a:off x="3414713" y="2887663"/>
            <a:ext cx="130175" cy="131762"/>
          </a:xfrm>
          <a:prstGeom prst="rect">
            <a:avLst/>
          </a:prstGeom>
          <a:solidFill>
            <a:schemeClr val="accent1"/>
          </a:solidFill>
          <a:ln w="9525" algn="ctr">
            <a:solidFill>
              <a:schemeClr val="tx1"/>
            </a:solidFill>
            <a:round/>
            <a:headEnd/>
            <a:tailEnd/>
          </a:ln>
          <a:scene3d>
            <a:camera prst="orthographicFront"/>
            <a:lightRig rig="threePt" dir="t"/>
          </a:scene3d>
          <a:sp3d>
            <a:bevelT/>
          </a:sp3d>
        </p:spPr>
        <p:txBody>
          <a:bodyPr/>
          <a:lstStyle/>
          <a:p>
            <a:pPr eaLnBrk="0" hangingPunct="0">
              <a:defRPr/>
            </a:pPr>
            <a:endParaRPr lang="en-US"/>
          </a:p>
        </p:txBody>
      </p:sp>
      <p:sp>
        <p:nvSpPr>
          <p:cNvPr id="8211" name="Rectangle 57"/>
          <p:cNvSpPr>
            <a:spLocks noChangeArrowheads="1"/>
          </p:cNvSpPr>
          <p:nvPr/>
        </p:nvSpPr>
        <p:spPr bwMode="auto">
          <a:xfrm>
            <a:off x="3578225" y="2887663"/>
            <a:ext cx="130175" cy="131762"/>
          </a:xfrm>
          <a:prstGeom prst="rect">
            <a:avLst/>
          </a:prstGeom>
          <a:solidFill>
            <a:schemeClr val="accent1"/>
          </a:solidFill>
          <a:ln w="9525" algn="ctr">
            <a:solidFill>
              <a:schemeClr val="tx1"/>
            </a:solidFill>
            <a:round/>
            <a:headEnd/>
            <a:tailEnd/>
          </a:ln>
          <a:scene3d>
            <a:camera prst="orthographicFront"/>
            <a:lightRig rig="threePt" dir="t"/>
          </a:scene3d>
          <a:sp3d>
            <a:bevelT/>
          </a:sp3d>
        </p:spPr>
        <p:txBody>
          <a:bodyPr/>
          <a:lstStyle/>
          <a:p>
            <a:pPr eaLnBrk="0" hangingPunct="0">
              <a:defRPr/>
            </a:pPr>
            <a:endParaRPr lang="en-US"/>
          </a:p>
        </p:txBody>
      </p:sp>
      <p:sp>
        <p:nvSpPr>
          <p:cNvPr id="8212" name="Rectangle 58"/>
          <p:cNvSpPr>
            <a:spLocks noChangeArrowheads="1"/>
          </p:cNvSpPr>
          <p:nvPr/>
        </p:nvSpPr>
        <p:spPr bwMode="auto">
          <a:xfrm>
            <a:off x="3741738" y="2887663"/>
            <a:ext cx="130175" cy="131762"/>
          </a:xfrm>
          <a:prstGeom prst="rect">
            <a:avLst/>
          </a:prstGeom>
          <a:solidFill>
            <a:schemeClr val="accent1"/>
          </a:solidFill>
          <a:ln w="9525" algn="ctr">
            <a:solidFill>
              <a:schemeClr val="tx1"/>
            </a:solidFill>
            <a:round/>
            <a:headEnd/>
            <a:tailEnd/>
          </a:ln>
          <a:scene3d>
            <a:camera prst="orthographicFront"/>
            <a:lightRig rig="threePt" dir="t"/>
          </a:scene3d>
          <a:sp3d>
            <a:bevelT/>
          </a:sp3d>
        </p:spPr>
        <p:txBody>
          <a:bodyPr/>
          <a:lstStyle/>
          <a:p>
            <a:pPr eaLnBrk="0" hangingPunct="0">
              <a:defRPr/>
            </a:pPr>
            <a:endParaRPr lang="en-US"/>
          </a:p>
        </p:txBody>
      </p:sp>
      <p:sp>
        <p:nvSpPr>
          <p:cNvPr id="8213" name="Rectangle 59"/>
          <p:cNvSpPr>
            <a:spLocks noChangeArrowheads="1"/>
          </p:cNvSpPr>
          <p:nvPr/>
        </p:nvSpPr>
        <p:spPr bwMode="auto">
          <a:xfrm>
            <a:off x="3903663" y="2887663"/>
            <a:ext cx="131762" cy="131762"/>
          </a:xfrm>
          <a:prstGeom prst="rect">
            <a:avLst/>
          </a:prstGeom>
          <a:solidFill>
            <a:schemeClr val="accent1"/>
          </a:solidFill>
          <a:ln w="9525" algn="ctr">
            <a:solidFill>
              <a:schemeClr val="tx1"/>
            </a:solidFill>
            <a:round/>
            <a:headEnd/>
            <a:tailEnd/>
          </a:ln>
          <a:scene3d>
            <a:camera prst="orthographicFront"/>
            <a:lightRig rig="threePt" dir="t"/>
          </a:scene3d>
          <a:sp3d>
            <a:bevelT/>
          </a:sp3d>
        </p:spPr>
        <p:txBody>
          <a:bodyPr/>
          <a:lstStyle/>
          <a:p>
            <a:pPr eaLnBrk="0" hangingPunct="0">
              <a:defRPr/>
            </a:pPr>
            <a:endParaRPr lang="en-US"/>
          </a:p>
        </p:txBody>
      </p:sp>
      <p:sp>
        <p:nvSpPr>
          <p:cNvPr id="19457" name="Music"/>
          <p:cNvSpPr>
            <a:spLocks noEditPoints="1" noChangeArrowheads="1"/>
          </p:cNvSpPr>
          <p:nvPr/>
        </p:nvSpPr>
        <p:spPr bwMode="auto">
          <a:xfrm>
            <a:off x="3151188" y="1654175"/>
            <a:ext cx="631825" cy="631825"/>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B0F0"/>
          </a:solidFill>
          <a:ln w="9525">
            <a:solidFill>
              <a:srgbClr val="000000"/>
            </a:solidFill>
            <a:miter lim="800000"/>
            <a:headEnd/>
            <a:tailEnd/>
          </a:ln>
          <a:effectLst>
            <a:outerShdw blurRad="127000" dist="107763" dir="2700000" algn="ctr" rotWithShape="0">
              <a:srgbClr val="808080"/>
            </a:outerShdw>
          </a:effectLst>
        </p:spPr>
        <p:txBody>
          <a:bodyPr/>
          <a:lstStyle/>
          <a:p>
            <a:pPr eaLnBrk="0" fontAlgn="auto" hangingPunct="0">
              <a:spcBef>
                <a:spcPts val="0"/>
              </a:spcBef>
              <a:spcAft>
                <a:spcPts val="0"/>
              </a:spcAft>
              <a:defRPr/>
            </a:pPr>
            <a:endParaRPr lang="en-US">
              <a:latin typeface="+mn-lt"/>
            </a:endParaRPr>
          </a:p>
        </p:txBody>
      </p:sp>
      <p:sp>
        <p:nvSpPr>
          <p:cNvPr id="63" name="Freeform 62"/>
          <p:cNvSpPr>
            <a:spLocks noChangeArrowheads="1"/>
          </p:cNvSpPr>
          <p:nvPr/>
        </p:nvSpPr>
        <p:spPr bwMode="auto">
          <a:xfrm>
            <a:off x="3343275" y="3057525"/>
            <a:ext cx="4000500" cy="2957513"/>
          </a:xfrm>
          <a:custGeom>
            <a:avLst/>
            <a:gdLst>
              <a:gd name="T0" fmla="*/ 4000500 w 4000500"/>
              <a:gd name="T1" fmla="*/ 2957513 h 2957513"/>
              <a:gd name="T2" fmla="*/ 2486024 w 4000500"/>
              <a:gd name="T3" fmla="*/ 2657475 h 2957513"/>
              <a:gd name="T4" fmla="*/ 700088 w 4000500"/>
              <a:gd name="T5" fmla="*/ 1285878 h 2957513"/>
              <a:gd name="T6" fmla="*/ 0 w 4000500"/>
              <a:gd name="T7" fmla="*/ 0 h 2957513"/>
              <a:gd name="T8" fmla="*/ 0 60000 65536"/>
              <a:gd name="T9" fmla="*/ 0 60000 65536"/>
              <a:gd name="T10" fmla="*/ 0 60000 65536"/>
              <a:gd name="T11" fmla="*/ 0 60000 65536"/>
              <a:gd name="T12" fmla="*/ 0 w 4000500"/>
              <a:gd name="T13" fmla="*/ 0 h 2957513"/>
              <a:gd name="T14" fmla="*/ 4000500 w 4000500"/>
              <a:gd name="T15" fmla="*/ 2957513 h 2957513"/>
            </a:gdLst>
            <a:ahLst/>
            <a:cxnLst>
              <a:cxn ang="T8">
                <a:pos x="T0" y="T1"/>
              </a:cxn>
              <a:cxn ang="T9">
                <a:pos x="T2" y="T3"/>
              </a:cxn>
              <a:cxn ang="T10">
                <a:pos x="T4" y="T5"/>
              </a:cxn>
              <a:cxn ang="T11">
                <a:pos x="T6" y="T7"/>
              </a:cxn>
            </a:cxnLst>
            <a:rect l="T12" t="T13" r="T14" b="T15"/>
            <a:pathLst>
              <a:path w="4000500" h="2957513">
                <a:moveTo>
                  <a:pt x="4000500" y="2957513"/>
                </a:moveTo>
                <a:cubicBezTo>
                  <a:pt x="3518297" y="2946797"/>
                  <a:pt x="3036094" y="2936081"/>
                  <a:pt x="2486025" y="2657475"/>
                </a:cubicBezTo>
                <a:cubicBezTo>
                  <a:pt x="1935956" y="2378869"/>
                  <a:pt x="1114425" y="1728787"/>
                  <a:pt x="700088" y="1285875"/>
                </a:cubicBezTo>
                <a:cubicBezTo>
                  <a:pt x="285751" y="842963"/>
                  <a:pt x="142875" y="421481"/>
                  <a:pt x="0" y="0"/>
                </a:cubicBezTo>
              </a:path>
            </a:pathLst>
          </a:custGeom>
          <a:noFill/>
          <a:ln w="28575" algn="ctr">
            <a:solidFill>
              <a:srgbClr val="FF0000"/>
            </a:solidFill>
            <a:prstDash val="sysDash"/>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repeatCount="4000" accel="50000" decel="50000" autoRev="1" fill="remove" nodeType="clickEffect">
                                  <p:stCondLst>
                                    <p:cond delay="0"/>
                                  </p:stCondLst>
                                  <p:childTnLst>
                                    <p:animMotion origin="layout" path="M 4.16667E-6 -2.23867E-6 L 4.16667E-6 0.06776 " pathEditMode="relative" rAng="0" ptsTypes="AA">
                                      <p:cBhvr>
                                        <p:cTn id="14" dur="500" fill="hold"/>
                                        <p:tgtEl>
                                          <p:spTgt spid="9"/>
                                        </p:tgtEl>
                                        <p:attrNameLst>
                                          <p:attrName>ppt_x</p:attrName>
                                          <p:attrName>ppt_y</p:attrName>
                                        </p:attrNameLst>
                                      </p:cBhvr>
                                      <p:rCtr x="0" y="3377"/>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up)">
                                      <p:cBhvr>
                                        <p:cTn id="19" dur="500"/>
                                        <p:tgtEl>
                                          <p:spTgt spid="53"/>
                                        </p:tgtEl>
                                      </p:cBhvr>
                                    </p:animEffect>
                                  </p:childTnLst>
                                </p:cTn>
                              </p:par>
                            </p:childTnLst>
                          </p:cTn>
                        </p:par>
                        <p:par>
                          <p:cTn id="20" fill="hold" nodeType="afterGroup">
                            <p:stCondLst>
                              <p:cond delay="500"/>
                            </p:stCondLst>
                            <p:childTnLst>
                              <p:par>
                                <p:cTn id="21" presetID="0" presetClass="path" presetSubtype="0" repeatCount="4000" accel="50000" decel="50000" autoRev="1" fill="hold" grpId="0" nodeType="afterEffect">
                                  <p:stCondLst>
                                    <p:cond delay="0"/>
                                  </p:stCondLst>
                                  <p:childTnLst>
                                    <p:animMotion origin="layout" path="M 3.61111E-6 7.40741E-7 L 0.00156 0.04584 " pathEditMode="relative" ptsTypes="AA">
                                      <p:cBhvr>
                                        <p:cTn id="22" dur="500" fill="hold"/>
                                        <p:tgtEl>
                                          <p:spTgt spid="222239"/>
                                        </p:tgtEl>
                                        <p:attrNameLst>
                                          <p:attrName>ppt_x</p:attrName>
                                          <p:attrName>ppt_y</p:attrName>
                                        </p:attrNameLst>
                                      </p:cBhvr>
                                    </p:animMotion>
                                  </p:childTnLst>
                                </p:cTn>
                              </p:par>
                              <p:par>
                                <p:cTn id="23" presetID="1" presetClass="entr" presetSubtype="0" fill="hold" nodeType="withEffect">
                                  <p:stCondLst>
                                    <p:cond delay="0"/>
                                  </p:stCondLst>
                                  <p:childTnLst>
                                    <p:set>
                                      <p:cBhvr>
                                        <p:cTn id="24" dur="1" fill="hold">
                                          <p:stCondLst>
                                            <p:cond delay="499"/>
                                          </p:stCondLst>
                                        </p:cTn>
                                        <p:tgtEl>
                                          <p:spTgt spid="4"/>
                                        </p:tgtEl>
                                        <p:attrNameLst>
                                          <p:attrName>style.visibility</p:attrName>
                                        </p:attrNameLst>
                                      </p:cBhvr>
                                      <p:to>
                                        <p:strVal val="visible"/>
                                      </p:to>
                                    </p:set>
                                  </p:childTnLst>
                                </p:cTn>
                              </p:par>
                            </p:childTnLst>
                          </p:cTn>
                        </p:par>
                        <p:par>
                          <p:cTn id="25" fill="hold" nodeType="afterGroup">
                            <p:stCondLst>
                              <p:cond delay="4500"/>
                            </p:stCondLst>
                            <p:childTnLst>
                              <p:par>
                                <p:cTn id="26" presetID="22" presetClass="entr" presetSubtype="1"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right)">
                                      <p:cBhvr>
                                        <p:cTn id="33" dur="500"/>
                                        <p:tgtEl>
                                          <p:spTgt spid="63"/>
                                        </p:tgtEl>
                                      </p:cBhvr>
                                    </p:animEffect>
                                  </p:childTnLst>
                                </p:cTn>
                              </p:par>
                            </p:childTnLst>
                          </p:cTn>
                        </p:par>
                        <p:par>
                          <p:cTn id="34" fill="hold" nodeType="afterGroup">
                            <p:stCondLst>
                              <p:cond delay="500"/>
                            </p:stCondLst>
                            <p:childTnLst>
                              <p:par>
                                <p:cTn id="35" presetID="35" presetClass="emph" presetSubtype="0" repeatCount="indefinite" fill="hold" nodeType="afterEffect">
                                  <p:stCondLst>
                                    <p:cond delay="0"/>
                                  </p:stCondLst>
                                  <p:childTnLst>
                                    <p:anim calcmode="discrete" valueType="str">
                                      <p:cBhvr>
                                        <p:cTn id="36" dur="500" fill="hold"/>
                                        <p:tgtEl>
                                          <p:spTgt spid="56"/>
                                        </p:tgtEl>
                                        <p:attrNameLst>
                                          <p:attrName>style.visibility</p:attrName>
                                        </p:attrNameLst>
                                      </p:cBhvr>
                                      <p:tavLst>
                                        <p:tav tm="0">
                                          <p:val>
                                            <p:strVal val="hidden"/>
                                          </p:val>
                                        </p:tav>
                                        <p:tav tm="50000">
                                          <p:val>
                                            <p:strVal val="visible"/>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nodeType="clickEffect">
                                  <p:stCondLst>
                                    <p:cond delay="0"/>
                                  </p:stCondLst>
                                  <p:childTnLst>
                                    <p:set>
                                      <p:cBhvr>
                                        <p:cTn id="40" dur="1" fill="hold">
                                          <p:stCondLst>
                                            <p:cond delay="0"/>
                                          </p:stCondLst>
                                        </p:cTn>
                                        <p:tgtEl>
                                          <p:spTgt spid="19457"/>
                                        </p:tgtEl>
                                        <p:attrNameLst>
                                          <p:attrName>style.visibility</p:attrName>
                                        </p:attrNameLst>
                                      </p:cBhvr>
                                      <p:to>
                                        <p:strVal val="visible"/>
                                      </p:to>
                                    </p:set>
                                    <p:animEffect transition="in" filter="slide(fromBottom)">
                                      <p:cBhvr>
                                        <p:cTn id="41" dur="5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39" grpId="0" animBg="1"/>
      <p:bldP spid="53" grpId="0" animBg="1"/>
      <p:bldP spid="6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712913" y="2024063"/>
            <a:ext cx="1300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2400">
                <a:solidFill>
                  <a:schemeClr val="tx2"/>
                </a:solidFill>
                <a:latin typeface="Times New Roman" pitchFamily="18" charset="0"/>
              </a:rPr>
              <a:t>Drum</a:t>
            </a:r>
          </a:p>
        </p:txBody>
      </p:sp>
      <p:sp>
        <p:nvSpPr>
          <p:cNvPr id="12291" name="Rectangle 3"/>
          <p:cNvSpPr>
            <a:spLocks noChangeArrowheads="1"/>
          </p:cNvSpPr>
          <p:nvPr/>
        </p:nvSpPr>
        <p:spPr bwMode="auto">
          <a:xfrm>
            <a:off x="4386263" y="2114550"/>
            <a:ext cx="1206500" cy="2768600"/>
          </a:xfrm>
          <a:prstGeom prst="rect">
            <a:avLst/>
          </a:prstGeom>
          <a:solidFill>
            <a:schemeClr val="tx1"/>
          </a:solidFill>
          <a:ln w="38100">
            <a:solidFill>
              <a:schemeClr val="tx1"/>
            </a:solidFill>
            <a:miter lim="800000"/>
            <a:headEnd/>
            <a:tailEnd/>
          </a:ln>
        </p:spPr>
        <p:txBody>
          <a:bodyPr wrap="none" anchor="ctr"/>
          <a:lstStyle/>
          <a:p>
            <a:pPr eaLnBrk="0" hangingPunct="0"/>
            <a:endParaRPr lang="en-US"/>
          </a:p>
        </p:txBody>
      </p:sp>
      <p:sp>
        <p:nvSpPr>
          <p:cNvPr id="12292" name="Text Box 4"/>
          <p:cNvSpPr txBox="1">
            <a:spLocks noChangeArrowheads="1"/>
          </p:cNvSpPr>
          <p:nvPr/>
        </p:nvSpPr>
        <p:spPr bwMode="auto">
          <a:xfrm>
            <a:off x="4586288" y="5030788"/>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2400">
                <a:latin typeface="Times New Roman" pitchFamily="18" charset="0"/>
              </a:rPr>
              <a:t>Time</a:t>
            </a:r>
          </a:p>
        </p:txBody>
      </p:sp>
      <p:sp>
        <p:nvSpPr>
          <p:cNvPr id="12293" name="Text Box 5"/>
          <p:cNvSpPr txBox="1">
            <a:spLocks noChangeArrowheads="1"/>
          </p:cNvSpPr>
          <p:nvPr/>
        </p:nvSpPr>
        <p:spPr bwMode="auto">
          <a:xfrm rot="-5400000">
            <a:off x="3532188" y="327025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2400">
                <a:latin typeface="Times New Roman" pitchFamily="18" charset="0"/>
              </a:rPr>
              <a:t>kHz</a:t>
            </a:r>
          </a:p>
        </p:txBody>
      </p:sp>
      <p:sp>
        <p:nvSpPr>
          <p:cNvPr id="12294" name="Text Box 6"/>
          <p:cNvSpPr txBox="1">
            <a:spLocks noChangeArrowheads="1"/>
          </p:cNvSpPr>
          <p:nvPr/>
        </p:nvSpPr>
        <p:spPr bwMode="auto">
          <a:xfrm>
            <a:off x="4090988" y="4605338"/>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1600" b="1">
                <a:latin typeface="Arial" pitchFamily="34" charset="0"/>
              </a:rPr>
              <a:t>0</a:t>
            </a:r>
          </a:p>
        </p:txBody>
      </p:sp>
      <p:sp>
        <p:nvSpPr>
          <p:cNvPr id="12295" name="Text Box 7"/>
          <p:cNvSpPr txBox="1">
            <a:spLocks noChangeArrowheads="1"/>
          </p:cNvSpPr>
          <p:nvPr/>
        </p:nvSpPr>
        <p:spPr bwMode="auto">
          <a:xfrm>
            <a:off x="4090988" y="3976688"/>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1600" b="1">
                <a:latin typeface="Arial" pitchFamily="34" charset="0"/>
              </a:rPr>
              <a:t>1</a:t>
            </a:r>
          </a:p>
        </p:txBody>
      </p:sp>
      <p:sp>
        <p:nvSpPr>
          <p:cNvPr id="12296" name="Text Box 8"/>
          <p:cNvSpPr txBox="1">
            <a:spLocks noChangeArrowheads="1"/>
          </p:cNvSpPr>
          <p:nvPr/>
        </p:nvSpPr>
        <p:spPr bwMode="auto">
          <a:xfrm>
            <a:off x="4090988" y="3348038"/>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1600" b="1">
                <a:latin typeface="Arial" pitchFamily="34" charset="0"/>
              </a:rPr>
              <a:t>2</a:t>
            </a:r>
          </a:p>
        </p:txBody>
      </p:sp>
      <p:sp>
        <p:nvSpPr>
          <p:cNvPr id="12297" name="Text Box 9"/>
          <p:cNvSpPr txBox="1">
            <a:spLocks noChangeArrowheads="1"/>
          </p:cNvSpPr>
          <p:nvPr/>
        </p:nvSpPr>
        <p:spPr bwMode="auto">
          <a:xfrm>
            <a:off x="4090988" y="2719388"/>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1600" b="1">
                <a:latin typeface="Arial" pitchFamily="34" charset="0"/>
              </a:rPr>
              <a:t>3</a:t>
            </a:r>
          </a:p>
        </p:txBody>
      </p:sp>
      <p:sp>
        <p:nvSpPr>
          <p:cNvPr id="12298" name="Text Box 10"/>
          <p:cNvSpPr txBox="1">
            <a:spLocks noChangeArrowheads="1"/>
          </p:cNvSpPr>
          <p:nvPr/>
        </p:nvSpPr>
        <p:spPr bwMode="auto">
          <a:xfrm>
            <a:off x="4090988" y="2090738"/>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1600" b="1">
                <a:latin typeface="Arial" pitchFamily="34" charset="0"/>
              </a:rPr>
              <a:t>4</a:t>
            </a:r>
          </a:p>
        </p:txBody>
      </p:sp>
      <p:sp>
        <p:nvSpPr>
          <p:cNvPr id="12299" name="Rectangle 17"/>
          <p:cNvSpPr>
            <a:spLocks noChangeArrowheads="1"/>
          </p:cNvSpPr>
          <p:nvPr/>
        </p:nvSpPr>
        <p:spPr bwMode="auto">
          <a:xfrm>
            <a:off x="3465513" y="1065213"/>
            <a:ext cx="299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eaLnBrk="0" hangingPunct="0"/>
            <a:r>
              <a:rPr lang="en-US">
                <a:solidFill>
                  <a:schemeClr val="tx2"/>
                </a:solidFill>
              </a:rPr>
              <a:t>Frequency Spectrogram</a:t>
            </a:r>
          </a:p>
        </p:txBody>
      </p:sp>
      <p:sp>
        <p:nvSpPr>
          <p:cNvPr id="12300" name="AutoShape 18"/>
          <p:cNvSpPr>
            <a:spLocks noChangeArrowheads="1"/>
          </p:cNvSpPr>
          <p:nvPr/>
        </p:nvSpPr>
        <p:spPr bwMode="auto">
          <a:xfrm>
            <a:off x="3144838" y="3548063"/>
            <a:ext cx="406400" cy="271462"/>
          </a:xfrm>
          <a:prstGeom prst="rightArrow">
            <a:avLst>
              <a:gd name="adj1" fmla="val 50000"/>
              <a:gd name="adj2" fmla="val 37427"/>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12301" name="Line 21"/>
          <p:cNvSpPr>
            <a:spLocks noChangeShapeType="1"/>
          </p:cNvSpPr>
          <p:nvPr/>
        </p:nvSpPr>
        <p:spPr bwMode="auto">
          <a:xfrm>
            <a:off x="1614488" y="3660775"/>
            <a:ext cx="1498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2" name="Line 22"/>
          <p:cNvSpPr>
            <a:spLocks noChangeShapeType="1"/>
          </p:cNvSpPr>
          <p:nvPr/>
        </p:nvSpPr>
        <p:spPr bwMode="auto">
          <a:xfrm>
            <a:off x="1627188" y="3013075"/>
            <a:ext cx="0" cy="116840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03" name="Line 23"/>
          <p:cNvSpPr>
            <a:spLocks noChangeShapeType="1"/>
          </p:cNvSpPr>
          <p:nvPr/>
        </p:nvSpPr>
        <p:spPr bwMode="auto">
          <a:xfrm>
            <a:off x="3087688" y="3025775"/>
            <a:ext cx="0" cy="116840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304" name="Group 24"/>
          <p:cNvGrpSpPr>
            <a:grpSpLocks/>
          </p:cNvGrpSpPr>
          <p:nvPr/>
        </p:nvGrpSpPr>
        <p:grpSpPr bwMode="auto">
          <a:xfrm>
            <a:off x="6142038" y="1866900"/>
            <a:ext cx="1246187" cy="3489325"/>
            <a:chOff x="4830" y="1109"/>
            <a:chExt cx="785" cy="2198"/>
          </a:xfrm>
        </p:grpSpPr>
        <p:sp>
          <p:nvSpPr>
            <p:cNvPr id="12329" name="AutoShape 25"/>
            <p:cNvSpPr>
              <a:spLocks noChangeArrowheads="1"/>
            </p:cNvSpPr>
            <p:nvPr/>
          </p:nvSpPr>
          <p:spPr bwMode="auto">
            <a:xfrm rot="-60000" flipH="1" flipV="1">
              <a:off x="4830" y="1109"/>
              <a:ext cx="785" cy="21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3 w 21600"/>
                <a:gd name="T13" fmla="*/ 4501 h 21600"/>
                <a:gd name="T14" fmla="*/ 17087 w 21600"/>
                <a:gd name="T15" fmla="*/ 1709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accent1"/>
            </a:solidFill>
            <a:ln w="12700">
              <a:solidFill>
                <a:schemeClr val="tx1"/>
              </a:solidFill>
              <a:miter lim="800000"/>
              <a:headEnd/>
              <a:tailEnd/>
            </a:ln>
          </p:spPr>
          <p:txBody>
            <a:bodyPr wrap="none" anchor="ctr"/>
            <a:lstStyle/>
            <a:p>
              <a:endParaRPr lang="en-US"/>
            </a:p>
          </p:txBody>
        </p:sp>
        <p:sp>
          <p:nvSpPr>
            <p:cNvPr id="12330" name="Line 26"/>
            <p:cNvSpPr>
              <a:spLocks noChangeShapeType="1"/>
            </p:cNvSpPr>
            <p:nvPr/>
          </p:nvSpPr>
          <p:spPr bwMode="auto">
            <a:xfrm rot="5400000">
              <a:off x="4299" y="2212"/>
              <a:ext cx="2063" cy="0"/>
            </a:xfrm>
            <a:prstGeom prst="line">
              <a:avLst/>
            </a:prstGeom>
            <a:noFill/>
            <a:ln w="28575">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31" name="Line 27"/>
            <p:cNvSpPr>
              <a:spLocks noChangeShapeType="1"/>
            </p:cNvSpPr>
            <p:nvPr/>
          </p:nvSpPr>
          <p:spPr bwMode="auto">
            <a:xfrm rot="5400000">
              <a:off x="4248" y="2212"/>
              <a:ext cx="2063" cy="0"/>
            </a:xfrm>
            <a:prstGeom prst="line">
              <a:avLst/>
            </a:prstGeom>
            <a:noFill/>
            <a:ln w="28575">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32" name="Line 28"/>
            <p:cNvSpPr>
              <a:spLocks noChangeShapeType="1"/>
            </p:cNvSpPr>
            <p:nvPr/>
          </p:nvSpPr>
          <p:spPr bwMode="auto">
            <a:xfrm rot="5400000">
              <a:off x="4197" y="2212"/>
              <a:ext cx="2063" cy="0"/>
            </a:xfrm>
            <a:prstGeom prst="line">
              <a:avLst/>
            </a:prstGeom>
            <a:noFill/>
            <a:ln w="28575">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33" name="Line 29"/>
            <p:cNvSpPr>
              <a:spLocks noChangeShapeType="1"/>
            </p:cNvSpPr>
            <p:nvPr/>
          </p:nvSpPr>
          <p:spPr bwMode="auto">
            <a:xfrm rot="5400000">
              <a:off x="4065" y="2209"/>
              <a:ext cx="2063"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12305" name="Picture 38" descr="soundwaves"/>
          <p:cNvPicPr>
            <a:picLocks noChangeAspect="1" noChangeArrowheads="1"/>
          </p:cNvPicPr>
          <p:nvPr/>
        </p:nvPicPr>
        <p:blipFill>
          <a:blip r:embed="rId3" cstate="print">
            <a:extLst>
              <a:ext uri="{28A0092B-C50C-407E-A947-70E740481C1C}">
                <a14:useLocalDpi xmlns:a14="http://schemas.microsoft.com/office/drawing/2010/main" val="0"/>
              </a:ext>
            </a:extLst>
          </a:blip>
          <a:srcRect l="23701" t="76320" r="54440"/>
          <a:stretch>
            <a:fillRect/>
          </a:stretch>
        </p:blipFill>
        <p:spPr bwMode="auto">
          <a:xfrm>
            <a:off x="1863725" y="2732088"/>
            <a:ext cx="941388"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Line 39"/>
          <p:cNvSpPr>
            <a:spLocks noChangeShapeType="1"/>
          </p:cNvSpPr>
          <p:nvPr/>
        </p:nvSpPr>
        <p:spPr bwMode="auto">
          <a:xfrm>
            <a:off x="4968875" y="2106613"/>
            <a:ext cx="0" cy="2797175"/>
          </a:xfrm>
          <a:prstGeom prst="line">
            <a:avLst/>
          </a:prstGeom>
          <a:noFill/>
          <a:ln w="57150">
            <a:solidFill>
              <a:srgbClr val="66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8" name="Oval 34"/>
          <p:cNvSpPr>
            <a:spLocks noChangeArrowheads="1"/>
          </p:cNvSpPr>
          <p:nvPr/>
        </p:nvSpPr>
        <p:spPr bwMode="auto">
          <a:xfrm>
            <a:off x="6518275" y="19986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69" name="Oval 40"/>
          <p:cNvSpPr>
            <a:spLocks noChangeArrowheads="1"/>
          </p:cNvSpPr>
          <p:nvPr/>
        </p:nvSpPr>
        <p:spPr bwMode="auto">
          <a:xfrm>
            <a:off x="6518275" y="21510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70" name="Oval 41"/>
          <p:cNvSpPr>
            <a:spLocks noChangeArrowheads="1"/>
          </p:cNvSpPr>
          <p:nvPr/>
        </p:nvSpPr>
        <p:spPr bwMode="auto">
          <a:xfrm>
            <a:off x="6518275" y="23034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71" name="Oval 42"/>
          <p:cNvSpPr>
            <a:spLocks noChangeArrowheads="1"/>
          </p:cNvSpPr>
          <p:nvPr/>
        </p:nvSpPr>
        <p:spPr bwMode="auto">
          <a:xfrm>
            <a:off x="6518275" y="24558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72" name="Oval 43"/>
          <p:cNvSpPr>
            <a:spLocks noChangeArrowheads="1"/>
          </p:cNvSpPr>
          <p:nvPr/>
        </p:nvSpPr>
        <p:spPr bwMode="auto">
          <a:xfrm>
            <a:off x="6518275" y="26082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73" name="Oval 44"/>
          <p:cNvSpPr>
            <a:spLocks noChangeArrowheads="1"/>
          </p:cNvSpPr>
          <p:nvPr/>
        </p:nvSpPr>
        <p:spPr bwMode="auto">
          <a:xfrm>
            <a:off x="6518275" y="27606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74" name="Oval 45"/>
          <p:cNvSpPr>
            <a:spLocks noChangeArrowheads="1"/>
          </p:cNvSpPr>
          <p:nvPr/>
        </p:nvSpPr>
        <p:spPr bwMode="auto">
          <a:xfrm>
            <a:off x="6518275" y="29130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75" name="Oval 46"/>
          <p:cNvSpPr>
            <a:spLocks noChangeArrowheads="1"/>
          </p:cNvSpPr>
          <p:nvPr/>
        </p:nvSpPr>
        <p:spPr bwMode="auto">
          <a:xfrm>
            <a:off x="6518275" y="30654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76" name="Oval 47"/>
          <p:cNvSpPr>
            <a:spLocks noChangeArrowheads="1"/>
          </p:cNvSpPr>
          <p:nvPr/>
        </p:nvSpPr>
        <p:spPr bwMode="auto">
          <a:xfrm>
            <a:off x="6518275" y="32178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77" name="Oval 48"/>
          <p:cNvSpPr>
            <a:spLocks noChangeArrowheads="1"/>
          </p:cNvSpPr>
          <p:nvPr/>
        </p:nvSpPr>
        <p:spPr bwMode="auto">
          <a:xfrm>
            <a:off x="6518275" y="33702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78" name="Oval 49"/>
          <p:cNvSpPr>
            <a:spLocks noChangeArrowheads="1"/>
          </p:cNvSpPr>
          <p:nvPr/>
        </p:nvSpPr>
        <p:spPr bwMode="auto">
          <a:xfrm>
            <a:off x="6518275" y="35226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79" name="Oval 50"/>
          <p:cNvSpPr>
            <a:spLocks noChangeArrowheads="1"/>
          </p:cNvSpPr>
          <p:nvPr/>
        </p:nvSpPr>
        <p:spPr bwMode="auto">
          <a:xfrm>
            <a:off x="6518275" y="36750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80" name="Oval 51"/>
          <p:cNvSpPr>
            <a:spLocks noChangeArrowheads="1"/>
          </p:cNvSpPr>
          <p:nvPr/>
        </p:nvSpPr>
        <p:spPr bwMode="auto">
          <a:xfrm>
            <a:off x="6518275" y="38274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81" name="Oval 52"/>
          <p:cNvSpPr>
            <a:spLocks noChangeArrowheads="1"/>
          </p:cNvSpPr>
          <p:nvPr/>
        </p:nvSpPr>
        <p:spPr bwMode="auto">
          <a:xfrm>
            <a:off x="6518275" y="39798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82" name="Oval 53"/>
          <p:cNvSpPr>
            <a:spLocks noChangeArrowheads="1"/>
          </p:cNvSpPr>
          <p:nvPr/>
        </p:nvSpPr>
        <p:spPr bwMode="auto">
          <a:xfrm>
            <a:off x="6518275" y="41322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83" name="Oval 54"/>
          <p:cNvSpPr>
            <a:spLocks noChangeArrowheads="1"/>
          </p:cNvSpPr>
          <p:nvPr/>
        </p:nvSpPr>
        <p:spPr bwMode="auto">
          <a:xfrm>
            <a:off x="6518275" y="42846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84" name="Oval 55"/>
          <p:cNvSpPr>
            <a:spLocks noChangeArrowheads="1"/>
          </p:cNvSpPr>
          <p:nvPr/>
        </p:nvSpPr>
        <p:spPr bwMode="auto">
          <a:xfrm>
            <a:off x="6518275" y="44370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85" name="Oval 56"/>
          <p:cNvSpPr>
            <a:spLocks noChangeArrowheads="1"/>
          </p:cNvSpPr>
          <p:nvPr/>
        </p:nvSpPr>
        <p:spPr bwMode="auto">
          <a:xfrm>
            <a:off x="6518275" y="45894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86" name="Oval 57"/>
          <p:cNvSpPr>
            <a:spLocks noChangeArrowheads="1"/>
          </p:cNvSpPr>
          <p:nvPr/>
        </p:nvSpPr>
        <p:spPr bwMode="auto">
          <a:xfrm>
            <a:off x="6518275" y="47418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87" name="Oval 58"/>
          <p:cNvSpPr>
            <a:spLocks noChangeArrowheads="1"/>
          </p:cNvSpPr>
          <p:nvPr/>
        </p:nvSpPr>
        <p:spPr bwMode="auto">
          <a:xfrm>
            <a:off x="6518275" y="48942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88" name="Oval 59"/>
          <p:cNvSpPr>
            <a:spLocks noChangeArrowheads="1"/>
          </p:cNvSpPr>
          <p:nvPr/>
        </p:nvSpPr>
        <p:spPr bwMode="auto">
          <a:xfrm>
            <a:off x="6518275" y="50466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27689" name="Oval 60"/>
          <p:cNvSpPr>
            <a:spLocks noChangeArrowheads="1"/>
          </p:cNvSpPr>
          <p:nvPr/>
        </p:nvSpPr>
        <p:spPr bwMode="auto">
          <a:xfrm>
            <a:off x="6518275" y="51990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27668"/>
                                        </p:tgtEl>
                                      </p:cBhvr>
                                    </p:animEffect>
                                    <p:animScale>
                                      <p:cBhvr>
                                        <p:cTn id="7" dur="250" autoRev="1" fill="hold"/>
                                        <p:tgtEl>
                                          <p:spTgt spid="27668"/>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27669"/>
                                        </p:tgtEl>
                                      </p:cBhvr>
                                    </p:animEffect>
                                    <p:animScale>
                                      <p:cBhvr>
                                        <p:cTn id="10" dur="250" autoRev="1" fill="hold"/>
                                        <p:tgtEl>
                                          <p:spTgt spid="27669"/>
                                        </p:tgtEl>
                                      </p:cBhvr>
                                      <p:by x="105000" y="105000"/>
                                    </p:animScale>
                                  </p:childTnLst>
                                </p:cTn>
                              </p:par>
                              <p:par>
                                <p:cTn id="11" presetID="26" presetClass="emph" presetSubtype="0" repeatCount="indefinite" fill="hold" grpId="0" nodeType="withEffect">
                                  <p:stCondLst>
                                    <p:cond delay="0"/>
                                  </p:stCondLst>
                                  <p:childTnLst>
                                    <p:animEffect transition="out" filter="fade">
                                      <p:cBhvr>
                                        <p:cTn id="12" dur="500" tmFilter="0, 0; .2, .5; .8, .5; 1, 0"/>
                                        <p:tgtEl>
                                          <p:spTgt spid="27670"/>
                                        </p:tgtEl>
                                      </p:cBhvr>
                                    </p:animEffect>
                                    <p:animScale>
                                      <p:cBhvr>
                                        <p:cTn id="13" dur="250" autoRev="1" fill="hold"/>
                                        <p:tgtEl>
                                          <p:spTgt spid="27670"/>
                                        </p:tgtEl>
                                      </p:cBhvr>
                                      <p:by x="105000" y="105000"/>
                                    </p:animScale>
                                  </p:childTnLst>
                                </p:cTn>
                              </p:par>
                              <p:par>
                                <p:cTn id="14" presetID="26" presetClass="emph" presetSubtype="0" repeatCount="indefinite" fill="hold" grpId="0" nodeType="withEffect">
                                  <p:stCondLst>
                                    <p:cond delay="0"/>
                                  </p:stCondLst>
                                  <p:childTnLst>
                                    <p:animEffect transition="out" filter="fade">
                                      <p:cBhvr>
                                        <p:cTn id="15" dur="500" tmFilter="0, 0; .2, .5; .8, .5; 1, 0"/>
                                        <p:tgtEl>
                                          <p:spTgt spid="27671"/>
                                        </p:tgtEl>
                                      </p:cBhvr>
                                    </p:animEffect>
                                    <p:animScale>
                                      <p:cBhvr>
                                        <p:cTn id="16" dur="250" autoRev="1" fill="hold"/>
                                        <p:tgtEl>
                                          <p:spTgt spid="27671"/>
                                        </p:tgtEl>
                                      </p:cBhvr>
                                      <p:by x="105000" y="105000"/>
                                    </p:animScale>
                                  </p:childTnLst>
                                </p:cTn>
                              </p:par>
                              <p:par>
                                <p:cTn id="17" presetID="26" presetClass="emph" presetSubtype="0" repeatCount="indefinite" fill="hold" grpId="0" nodeType="withEffect">
                                  <p:stCondLst>
                                    <p:cond delay="0"/>
                                  </p:stCondLst>
                                  <p:childTnLst>
                                    <p:animEffect transition="out" filter="fade">
                                      <p:cBhvr>
                                        <p:cTn id="18" dur="500" tmFilter="0, 0; .2, .5; .8, .5; 1, 0"/>
                                        <p:tgtEl>
                                          <p:spTgt spid="27672"/>
                                        </p:tgtEl>
                                      </p:cBhvr>
                                    </p:animEffect>
                                    <p:animScale>
                                      <p:cBhvr>
                                        <p:cTn id="19" dur="250" autoRev="1" fill="hold"/>
                                        <p:tgtEl>
                                          <p:spTgt spid="27672"/>
                                        </p:tgtEl>
                                      </p:cBhvr>
                                      <p:by x="105000" y="105000"/>
                                    </p:animScale>
                                  </p:childTnLst>
                                </p:cTn>
                              </p:par>
                              <p:par>
                                <p:cTn id="20" presetID="26" presetClass="emph" presetSubtype="0" repeatCount="indefinite" fill="hold" grpId="0" nodeType="withEffect">
                                  <p:stCondLst>
                                    <p:cond delay="0"/>
                                  </p:stCondLst>
                                  <p:childTnLst>
                                    <p:animEffect transition="out" filter="fade">
                                      <p:cBhvr>
                                        <p:cTn id="21" dur="500" tmFilter="0, 0; .2, .5; .8, .5; 1, 0"/>
                                        <p:tgtEl>
                                          <p:spTgt spid="27673"/>
                                        </p:tgtEl>
                                      </p:cBhvr>
                                    </p:animEffect>
                                    <p:animScale>
                                      <p:cBhvr>
                                        <p:cTn id="22" dur="250" autoRev="1" fill="hold"/>
                                        <p:tgtEl>
                                          <p:spTgt spid="27673"/>
                                        </p:tgtEl>
                                      </p:cBhvr>
                                      <p:by x="105000" y="105000"/>
                                    </p:animScale>
                                  </p:childTnLst>
                                </p:cTn>
                              </p:par>
                              <p:par>
                                <p:cTn id="23" presetID="26" presetClass="emph" presetSubtype="0" repeatCount="indefinite" fill="hold" grpId="0" nodeType="withEffect">
                                  <p:stCondLst>
                                    <p:cond delay="0"/>
                                  </p:stCondLst>
                                  <p:childTnLst>
                                    <p:animEffect transition="out" filter="fade">
                                      <p:cBhvr>
                                        <p:cTn id="24" dur="500" tmFilter="0, 0; .2, .5; .8, .5; 1, 0"/>
                                        <p:tgtEl>
                                          <p:spTgt spid="27674"/>
                                        </p:tgtEl>
                                      </p:cBhvr>
                                    </p:animEffect>
                                    <p:animScale>
                                      <p:cBhvr>
                                        <p:cTn id="25" dur="250" autoRev="1" fill="hold"/>
                                        <p:tgtEl>
                                          <p:spTgt spid="27674"/>
                                        </p:tgtEl>
                                      </p:cBhvr>
                                      <p:by x="105000" y="105000"/>
                                    </p:animScale>
                                  </p:childTnLst>
                                </p:cTn>
                              </p:par>
                              <p:par>
                                <p:cTn id="26" presetID="26" presetClass="emph" presetSubtype="0" repeatCount="indefinite" fill="hold" grpId="0" nodeType="withEffect">
                                  <p:stCondLst>
                                    <p:cond delay="0"/>
                                  </p:stCondLst>
                                  <p:childTnLst>
                                    <p:animEffect transition="out" filter="fade">
                                      <p:cBhvr>
                                        <p:cTn id="27" dur="500" tmFilter="0, 0; .2, .5; .8, .5; 1, 0"/>
                                        <p:tgtEl>
                                          <p:spTgt spid="27675"/>
                                        </p:tgtEl>
                                      </p:cBhvr>
                                    </p:animEffect>
                                    <p:animScale>
                                      <p:cBhvr>
                                        <p:cTn id="28" dur="250" autoRev="1" fill="hold"/>
                                        <p:tgtEl>
                                          <p:spTgt spid="27675"/>
                                        </p:tgtEl>
                                      </p:cBhvr>
                                      <p:by x="105000" y="105000"/>
                                    </p:animScale>
                                  </p:childTnLst>
                                </p:cTn>
                              </p:par>
                              <p:par>
                                <p:cTn id="29" presetID="26" presetClass="emph" presetSubtype="0" repeatCount="indefinite" fill="hold" grpId="0" nodeType="withEffect">
                                  <p:stCondLst>
                                    <p:cond delay="0"/>
                                  </p:stCondLst>
                                  <p:childTnLst>
                                    <p:animEffect transition="out" filter="fade">
                                      <p:cBhvr>
                                        <p:cTn id="30" dur="500" tmFilter="0, 0; .2, .5; .8, .5; 1, 0"/>
                                        <p:tgtEl>
                                          <p:spTgt spid="27676"/>
                                        </p:tgtEl>
                                      </p:cBhvr>
                                    </p:animEffect>
                                    <p:animScale>
                                      <p:cBhvr>
                                        <p:cTn id="31" dur="250" autoRev="1" fill="hold"/>
                                        <p:tgtEl>
                                          <p:spTgt spid="27676"/>
                                        </p:tgtEl>
                                      </p:cBhvr>
                                      <p:by x="105000" y="105000"/>
                                    </p:animScale>
                                  </p:childTnLst>
                                </p:cTn>
                              </p:par>
                              <p:par>
                                <p:cTn id="32" presetID="26" presetClass="emph" presetSubtype="0" repeatCount="indefinite" fill="hold" grpId="0" nodeType="withEffect">
                                  <p:stCondLst>
                                    <p:cond delay="0"/>
                                  </p:stCondLst>
                                  <p:childTnLst>
                                    <p:animEffect transition="out" filter="fade">
                                      <p:cBhvr>
                                        <p:cTn id="33" dur="500" tmFilter="0, 0; .2, .5; .8, .5; 1, 0"/>
                                        <p:tgtEl>
                                          <p:spTgt spid="27677"/>
                                        </p:tgtEl>
                                      </p:cBhvr>
                                    </p:animEffect>
                                    <p:animScale>
                                      <p:cBhvr>
                                        <p:cTn id="34" dur="250" autoRev="1" fill="hold"/>
                                        <p:tgtEl>
                                          <p:spTgt spid="27677"/>
                                        </p:tgtEl>
                                      </p:cBhvr>
                                      <p:by x="105000" y="105000"/>
                                    </p:animScale>
                                  </p:childTnLst>
                                </p:cTn>
                              </p:par>
                              <p:par>
                                <p:cTn id="35" presetID="26" presetClass="emph" presetSubtype="0" repeatCount="indefinite" fill="hold" grpId="0" nodeType="withEffect">
                                  <p:stCondLst>
                                    <p:cond delay="0"/>
                                  </p:stCondLst>
                                  <p:childTnLst>
                                    <p:animEffect transition="out" filter="fade">
                                      <p:cBhvr>
                                        <p:cTn id="36" dur="500" tmFilter="0, 0; .2, .5; .8, .5; 1, 0"/>
                                        <p:tgtEl>
                                          <p:spTgt spid="27678"/>
                                        </p:tgtEl>
                                      </p:cBhvr>
                                    </p:animEffect>
                                    <p:animScale>
                                      <p:cBhvr>
                                        <p:cTn id="37" dur="250" autoRev="1" fill="hold"/>
                                        <p:tgtEl>
                                          <p:spTgt spid="27678"/>
                                        </p:tgtEl>
                                      </p:cBhvr>
                                      <p:by x="105000" y="105000"/>
                                    </p:animScale>
                                  </p:childTnLst>
                                </p:cTn>
                              </p:par>
                              <p:par>
                                <p:cTn id="38" presetID="26" presetClass="emph" presetSubtype="0" repeatCount="indefinite" fill="hold" grpId="0" nodeType="withEffect">
                                  <p:stCondLst>
                                    <p:cond delay="0"/>
                                  </p:stCondLst>
                                  <p:childTnLst>
                                    <p:animEffect transition="out" filter="fade">
                                      <p:cBhvr>
                                        <p:cTn id="39" dur="500" tmFilter="0, 0; .2, .5; .8, .5; 1, 0"/>
                                        <p:tgtEl>
                                          <p:spTgt spid="27679"/>
                                        </p:tgtEl>
                                      </p:cBhvr>
                                    </p:animEffect>
                                    <p:animScale>
                                      <p:cBhvr>
                                        <p:cTn id="40" dur="250" autoRev="1" fill="hold"/>
                                        <p:tgtEl>
                                          <p:spTgt spid="27679"/>
                                        </p:tgtEl>
                                      </p:cBhvr>
                                      <p:by x="105000" y="105000"/>
                                    </p:animScale>
                                  </p:childTnLst>
                                </p:cTn>
                              </p:par>
                              <p:par>
                                <p:cTn id="41" presetID="26" presetClass="emph" presetSubtype="0" repeatCount="indefinite" fill="hold" grpId="0" nodeType="withEffect">
                                  <p:stCondLst>
                                    <p:cond delay="0"/>
                                  </p:stCondLst>
                                  <p:childTnLst>
                                    <p:animEffect transition="out" filter="fade">
                                      <p:cBhvr>
                                        <p:cTn id="42" dur="500" tmFilter="0, 0; .2, .5; .8, .5; 1, 0"/>
                                        <p:tgtEl>
                                          <p:spTgt spid="27680"/>
                                        </p:tgtEl>
                                      </p:cBhvr>
                                    </p:animEffect>
                                    <p:animScale>
                                      <p:cBhvr>
                                        <p:cTn id="43" dur="250" autoRev="1" fill="hold"/>
                                        <p:tgtEl>
                                          <p:spTgt spid="27680"/>
                                        </p:tgtEl>
                                      </p:cBhvr>
                                      <p:by x="105000" y="105000"/>
                                    </p:animScale>
                                  </p:childTnLst>
                                </p:cTn>
                              </p:par>
                              <p:par>
                                <p:cTn id="44" presetID="26" presetClass="emph" presetSubtype="0" repeatCount="indefinite" fill="hold" grpId="0" nodeType="withEffect">
                                  <p:stCondLst>
                                    <p:cond delay="0"/>
                                  </p:stCondLst>
                                  <p:childTnLst>
                                    <p:animEffect transition="out" filter="fade">
                                      <p:cBhvr>
                                        <p:cTn id="45" dur="500" tmFilter="0, 0; .2, .5; .8, .5; 1, 0"/>
                                        <p:tgtEl>
                                          <p:spTgt spid="27681"/>
                                        </p:tgtEl>
                                      </p:cBhvr>
                                    </p:animEffect>
                                    <p:animScale>
                                      <p:cBhvr>
                                        <p:cTn id="46" dur="250" autoRev="1" fill="hold"/>
                                        <p:tgtEl>
                                          <p:spTgt spid="27681"/>
                                        </p:tgtEl>
                                      </p:cBhvr>
                                      <p:by x="105000" y="105000"/>
                                    </p:animScale>
                                  </p:childTnLst>
                                </p:cTn>
                              </p:par>
                              <p:par>
                                <p:cTn id="47" presetID="26" presetClass="emph" presetSubtype="0" repeatCount="indefinite" fill="hold" grpId="0" nodeType="withEffect">
                                  <p:stCondLst>
                                    <p:cond delay="0"/>
                                  </p:stCondLst>
                                  <p:childTnLst>
                                    <p:animEffect transition="out" filter="fade">
                                      <p:cBhvr>
                                        <p:cTn id="48" dur="500" tmFilter="0, 0; .2, .5; .8, .5; 1, 0"/>
                                        <p:tgtEl>
                                          <p:spTgt spid="27682"/>
                                        </p:tgtEl>
                                      </p:cBhvr>
                                    </p:animEffect>
                                    <p:animScale>
                                      <p:cBhvr>
                                        <p:cTn id="49" dur="250" autoRev="1" fill="hold"/>
                                        <p:tgtEl>
                                          <p:spTgt spid="27682"/>
                                        </p:tgtEl>
                                      </p:cBhvr>
                                      <p:by x="105000" y="105000"/>
                                    </p:animScale>
                                  </p:childTnLst>
                                </p:cTn>
                              </p:par>
                              <p:par>
                                <p:cTn id="50" presetID="26" presetClass="emph" presetSubtype="0" repeatCount="indefinite" fill="hold" grpId="0" nodeType="withEffect">
                                  <p:stCondLst>
                                    <p:cond delay="0"/>
                                  </p:stCondLst>
                                  <p:childTnLst>
                                    <p:animEffect transition="out" filter="fade">
                                      <p:cBhvr>
                                        <p:cTn id="51" dur="500" tmFilter="0, 0; .2, .5; .8, .5; 1, 0"/>
                                        <p:tgtEl>
                                          <p:spTgt spid="27683"/>
                                        </p:tgtEl>
                                      </p:cBhvr>
                                    </p:animEffect>
                                    <p:animScale>
                                      <p:cBhvr>
                                        <p:cTn id="52" dur="250" autoRev="1" fill="hold"/>
                                        <p:tgtEl>
                                          <p:spTgt spid="27683"/>
                                        </p:tgtEl>
                                      </p:cBhvr>
                                      <p:by x="105000" y="105000"/>
                                    </p:animScale>
                                  </p:childTnLst>
                                </p:cTn>
                              </p:par>
                              <p:par>
                                <p:cTn id="53" presetID="26" presetClass="emph" presetSubtype="0" repeatCount="indefinite" fill="hold" grpId="0" nodeType="withEffect">
                                  <p:stCondLst>
                                    <p:cond delay="0"/>
                                  </p:stCondLst>
                                  <p:childTnLst>
                                    <p:animEffect transition="out" filter="fade">
                                      <p:cBhvr>
                                        <p:cTn id="54" dur="500" tmFilter="0, 0; .2, .5; .8, .5; 1, 0"/>
                                        <p:tgtEl>
                                          <p:spTgt spid="27684"/>
                                        </p:tgtEl>
                                      </p:cBhvr>
                                    </p:animEffect>
                                    <p:animScale>
                                      <p:cBhvr>
                                        <p:cTn id="55" dur="250" autoRev="1" fill="hold"/>
                                        <p:tgtEl>
                                          <p:spTgt spid="27684"/>
                                        </p:tgtEl>
                                      </p:cBhvr>
                                      <p:by x="105000" y="105000"/>
                                    </p:animScale>
                                  </p:childTnLst>
                                </p:cTn>
                              </p:par>
                              <p:par>
                                <p:cTn id="56" presetID="26" presetClass="emph" presetSubtype="0" repeatCount="indefinite" fill="hold" grpId="0" nodeType="withEffect">
                                  <p:stCondLst>
                                    <p:cond delay="0"/>
                                  </p:stCondLst>
                                  <p:childTnLst>
                                    <p:animEffect transition="out" filter="fade">
                                      <p:cBhvr>
                                        <p:cTn id="57" dur="500" tmFilter="0, 0; .2, .5; .8, .5; 1, 0"/>
                                        <p:tgtEl>
                                          <p:spTgt spid="27685"/>
                                        </p:tgtEl>
                                      </p:cBhvr>
                                    </p:animEffect>
                                    <p:animScale>
                                      <p:cBhvr>
                                        <p:cTn id="58" dur="250" autoRev="1" fill="hold"/>
                                        <p:tgtEl>
                                          <p:spTgt spid="27685"/>
                                        </p:tgtEl>
                                      </p:cBhvr>
                                      <p:by x="105000" y="105000"/>
                                    </p:animScale>
                                  </p:childTnLst>
                                </p:cTn>
                              </p:par>
                              <p:par>
                                <p:cTn id="59" presetID="26" presetClass="emph" presetSubtype="0" repeatCount="indefinite" fill="hold" grpId="0" nodeType="withEffect">
                                  <p:stCondLst>
                                    <p:cond delay="0"/>
                                  </p:stCondLst>
                                  <p:childTnLst>
                                    <p:animEffect transition="out" filter="fade">
                                      <p:cBhvr>
                                        <p:cTn id="60" dur="500" tmFilter="0, 0; .2, .5; .8, .5; 1, 0"/>
                                        <p:tgtEl>
                                          <p:spTgt spid="27686"/>
                                        </p:tgtEl>
                                      </p:cBhvr>
                                    </p:animEffect>
                                    <p:animScale>
                                      <p:cBhvr>
                                        <p:cTn id="61" dur="250" autoRev="1" fill="hold"/>
                                        <p:tgtEl>
                                          <p:spTgt spid="27686"/>
                                        </p:tgtEl>
                                      </p:cBhvr>
                                      <p:by x="105000" y="105000"/>
                                    </p:animScale>
                                  </p:childTnLst>
                                </p:cTn>
                              </p:par>
                              <p:par>
                                <p:cTn id="62" presetID="26" presetClass="emph" presetSubtype="0" repeatCount="indefinite" fill="hold" grpId="0" nodeType="withEffect">
                                  <p:stCondLst>
                                    <p:cond delay="0"/>
                                  </p:stCondLst>
                                  <p:childTnLst>
                                    <p:animEffect transition="out" filter="fade">
                                      <p:cBhvr>
                                        <p:cTn id="63" dur="500" tmFilter="0, 0; .2, .5; .8, .5; 1, 0"/>
                                        <p:tgtEl>
                                          <p:spTgt spid="27687"/>
                                        </p:tgtEl>
                                      </p:cBhvr>
                                    </p:animEffect>
                                    <p:animScale>
                                      <p:cBhvr>
                                        <p:cTn id="64" dur="250" autoRev="1" fill="hold"/>
                                        <p:tgtEl>
                                          <p:spTgt spid="27687"/>
                                        </p:tgtEl>
                                      </p:cBhvr>
                                      <p:by x="105000" y="105000"/>
                                    </p:animScale>
                                  </p:childTnLst>
                                </p:cTn>
                              </p:par>
                              <p:par>
                                <p:cTn id="65" presetID="26" presetClass="emph" presetSubtype="0" repeatCount="indefinite" fill="hold" grpId="0" nodeType="withEffect">
                                  <p:stCondLst>
                                    <p:cond delay="0"/>
                                  </p:stCondLst>
                                  <p:childTnLst>
                                    <p:animEffect transition="out" filter="fade">
                                      <p:cBhvr>
                                        <p:cTn id="66" dur="500" tmFilter="0, 0; .2, .5; .8, .5; 1, 0"/>
                                        <p:tgtEl>
                                          <p:spTgt spid="27688"/>
                                        </p:tgtEl>
                                      </p:cBhvr>
                                    </p:animEffect>
                                    <p:animScale>
                                      <p:cBhvr>
                                        <p:cTn id="67" dur="250" autoRev="1" fill="hold"/>
                                        <p:tgtEl>
                                          <p:spTgt spid="27688"/>
                                        </p:tgtEl>
                                      </p:cBhvr>
                                      <p:by x="105000" y="105000"/>
                                    </p:animScale>
                                  </p:childTnLst>
                                </p:cTn>
                              </p:par>
                              <p:par>
                                <p:cTn id="68" presetID="26" presetClass="emph" presetSubtype="0" repeatCount="indefinite" fill="hold" grpId="0" nodeType="withEffect">
                                  <p:stCondLst>
                                    <p:cond delay="0"/>
                                  </p:stCondLst>
                                  <p:childTnLst>
                                    <p:animEffect transition="out" filter="fade">
                                      <p:cBhvr>
                                        <p:cTn id="69" dur="500" tmFilter="0, 0; .2, .5; .8, .5; 1, 0"/>
                                        <p:tgtEl>
                                          <p:spTgt spid="27689"/>
                                        </p:tgtEl>
                                      </p:cBhvr>
                                    </p:animEffect>
                                    <p:animScale>
                                      <p:cBhvr>
                                        <p:cTn id="70" dur="250" autoRev="1" fill="hold"/>
                                        <p:tgtEl>
                                          <p:spTgt spid="2768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8" grpId="0" animBg="1"/>
      <p:bldP spid="27669" grpId="0" animBg="1"/>
      <p:bldP spid="27670" grpId="0" animBg="1"/>
      <p:bldP spid="27671" grpId="0" animBg="1"/>
      <p:bldP spid="27672" grpId="0" animBg="1"/>
      <p:bldP spid="27673" grpId="0" animBg="1"/>
      <p:bldP spid="27674" grpId="0" animBg="1"/>
      <p:bldP spid="27675" grpId="0" animBg="1"/>
      <p:bldP spid="27676" grpId="0" animBg="1"/>
      <p:bldP spid="27677" grpId="0" animBg="1"/>
      <p:bldP spid="27678" grpId="0" animBg="1"/>
      <p:bldP spid="27679" grpId="0" animBg="1"/>
      <p:bldP spid="27680" grpId="0" animBg="1"/>
      <p:bldP spid="27681" grpId="0" animBg="1"/>
      <p:bldP spid="27682" grpId="0" animBg="1"/>
      <p:bldP spid="27683" grpId="0" animBg="1"/>
      <p:bldP spid="27684" grpId="0" animBg="1"/>
      <p:bldP spid="27685" grpId="0" animBg="1"/>
      <p:bldP spid="27686" grpId="0" animBg="1"/>
      <p:bldP spid="27687" grpId="0" animBg="1"/>
      <p:bldP spid="27688" grpId="0" animBg="1"/>
      <p:bldP spid="2768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73100" y="120650"/>
            <a:ext cx="7772400" cy="1143000"/>
          </a:xfrm>
        </p:spPr>
        <p:txBody>
          <a:bodyPr lIns="92075" tIns="46038" rIns="92075" bIns="46038" rtlCol="0">
            <a:normAutofit/>
          </a:bodyPr>
          <a:lstStyle/>
          <a:p>
            <a:pPr eaLnBrk="1" fontAlgn="auto" hangingPunct="1">
              <a:spcAft>
                <a:spcPts val="0"/>
              </a:spcAft>
              <a:defRPr/>
            </a:pPr>
            <a:r>
              <a:rPr lang="en-US" sz="3600" dirty="0" smtClean="0">
                <a:solidFill>
                  <a:schemeClr val="tx2"/>
                </a:solidFill>
                <a:effectLst>
                  <a:outerShdw blurRad="38100" dist="38100" dir="2700000" algn="tl">
                    <a:srgbClr val="000000">
                      <a:alpha val="43137"/>
                    </a:srgbClr>
                  </a:outerShdw>
                </a:effectLst>
              </a:rPr>
              <a:t>‘Place’ Theory of Frequency Encoding</a:t>
            </a:r>
          </a:p>
        </p:txBody>
      </p:sp>
      <p:sp>
        <p:nvSpPr>
          <p:cNvPr id="18435" name="Rectangle 3"/>
          <p:cNvSpPr>
            <a:spLocks noGrp="1" noChangeArrowheads="1"/>
          </p:cNvSpPr>
          <p:nvPr>
            <p:ph type="body" idx="1"/>
          </p:nvPr>
        </p:nvSpPr>
        <p:spPr>
          <a:xfrm>
            <a:off x="689513" y="1106790"/>
            <a:ext cx="8137092" cy="4114800"/>
          </a:xfrm>
        </p:spPr>
        <p:txBody>
          <a:bodyPr lIns="92075" tIns="46038" rIns="92075" bIns="46038"/>
          <a:lstStyle/>
          <a:p>
            <a:pPr eaLnBrk="1" hangingPunct="1"/>
            <a:r>
              <a:rPr lang="en-US" sz="2800" dirty="0"/>
              <a:t>Inner hair cells encode the frequencies of Complex Sounds via a log-scaled </a:t>
            </a:r>
            <a:r>
              <a:rPr lang="en-US" sz="2800" u="sng" dirty="0"/>
              <a:t>Fourier Analysis</a:t>
            </a:r>
          </a:p>
          <a:p>
            <a:pPr lvl="1" eaLnBrk="1" hangingPunct="1"/>
            <a:r>
              <a:rPr lang="en-US" sz="2400" dirty="0"/>
              <a:t>We’ll deal with Outer Hair Cells in a minute</a:t>
            </a:r>
          </a:p>
          <a:p>
            <a:pPr eaLnBrk="1" hangingPunct="1"/>
            <a:r>
              <a:rPr lang="en-US" sz="2800" dirty="0"/>
              <a:t>Basilar Membrane dimensions are the key to understanding the ear’s version of Fourier Analysis</a:t>
            </a:r>
          </a:p>
          <a:p>
            <a:pPr eaLnBrk="1" hangingPunct="1"/>
            <a:r>
              <a:rPr lang="en-US" sz="3200" dirty="0">
                <a:latin typeface="Birch Std" pitchFamily="50" charset="0"/>
              </a:rPr>
              <a:t>Narrow &amp; Stiff</a:t>
            </a:r>
            <a:r>
              <a:rPr lang="en-US" sz="3600" dirty="0"/>
              <a:t>   </a:t>
            </a:r>
            <a:r>
              <a:rPr lang="en-US" sz="3600" i="1" dirty="0"/>
              <a:t> </a:t>
            </a:r>
            <a:r>
              <a:rPr lang="en-US" sz="2800" i="1" dirty="0">
                <a:sym typeface="Monotype Sorts"/>
              </a:rPr>
              <a:t>to</a:t>
            </a:r>
            <a:r>
              <a:rPr lang="en-US" sz="2800" i="1" dirty="0"/>
              <a:t>   </a:t>
            </a:r>
            <a:r>
              <a:rPr lang="en-US" sz="2800" dirty="0"/>
              <a:t> </a:t>
            </a:r>
            <a:r>
              <a:rPr lang="en-US" sz="2800" dirty="0">
                <a:latin typeface="Wide Latin" pitchFamily="18" charset="0"/>
              </a:rPr>
              <a:t>wide and flexible</a:t>
            </a:r>
          </a:p>
          <a:p>
            <a:pPr eaLnBrk="1" hangingPunct="1"/>
            <a:r>
              <a:rPr lang="en-US" sz="2800" dirty="0"/>
              <a:t>High </a:t>
            </a:r>
            <a:r>
              <a:rPr lang="en-US" sz="2800" dirty="0" err="1"/>
              <a:t>Freq</a:t>
            </a:r>
            <a:r>
              <a:rPr lang="en-US" sz="2800" dirty="0"/>
              <a:t> at </a:t>
            </a:r>
            <a:r>
              <a:rPr lang="en-US" sz="2800" i="1" dirty="0"/>
              <a:t>base</a:t>
            </a:r>
            <a:r>
              <a:rPr lang="en-US" sz="2800" dirty="0"/>
              <a:t>, Low </a:t>
            </a:r>
            <a:r>
              <a:rPr lang="en-US" sz="2800" dirty="0" err="1"/>
              <a:t>Freq</a:t>
            </a:r>
            <a:r>
              <a:rPr lang="en-US" sz="2800" dirty="0"/>
              <a:t> at </a:t>
            </a:r>
            <a:r>
              <a:rPr lang="en-US" sz="2800" i="1" dirty="0"/>
              <a:t>apex</a:t>
            </a:r>
          </a:p>
        </p:txBody>
      </p:sp>
      <p:grpSp>
        <p:nvGrpSpPr>
          <p:cNvPr id="18436" name="Group 4"/>
          <p:cNvGrpSpPr>
            <a:grpSpLocks/>
          </p:cNvGrpSpPr>
          <p:nvPr/>
        </p:nvGrpSpPr>
        <p:grpSpPr bwMode="auto">
          <a:xfrm>
            <a:off x="2960688" y="4724400"/>
            <a:ext cx="3489325" cy="2057400"/>
            <a:chOff x="1865" y="2916"/>
            <a:chExt cx="2198" cy="1296"/>
          </a:xfrm>
        </p:grpSpPr>
        <p:grpSp>
          <p:nvGrpSpPr>
            <p:cNvPr id="18437" name="Group 5"/>
            <p:cNvGrpSpPr>
              <a:grpSpLocks/>
            </p:cNvGrpSpPr>
            <p:nvPr/>
          </p:nvGrpSpPr>
          <p:grpSpPr bwMode="auto">
            <a:xfrm>
              <a:off x="1865" y="2916"/>
              <a:ext cx="2198" cy="1296"/>
              <a:chOff x="1865" y="2940"/>
              <a:chExt cx="2198" cy="1296"/>
            </a:xfrm>
          </p:grpSpPr>
          <p:sp>
            <p:nvSpPr>
              <p:cNvPr id="18442" name="AutoShape 6"/>
              <p:cNvSpPr>
                <a:spLocks noChangeArrowheads="1"/>
              </p:cNvSpPr>
              <p:nvPr/>
            </p:nvSpPr>
            <p:spPr bwMode="auto">
              <a:xfrm rot="-5460000" flipH="1" flipV="1">
                <a:off x="2571" y="2234"/>
                <a:ext cx="785" cy="21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3 w 21600"/>
                  <a:gd name="T13" fmla="*/ 4501 h 21600"/>
                  <a:gd name="T14" fmla="*/ 17087 w 21600"/>
                  <a:gd name="T15" fmla="*/ 1709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accent1"/>
              </a:solidFill>
              <a:ln w="12700">
                <a:solidFill>
                  <a:schemeClr val="tx1"/>
                </a:solidFill>
                <a:miter lim="800000"/>
                <a:headEnd/>
                <a:tailEnd/>
              </a:ln>
            </p:spPr>
            <p:txBody>
              <a:bodyPr wrap="none" anchor="ctr"/>
              <a:lstStyle/>
              <a:p>
                <a:endParaRPr lang="en-US"/>
              </a:p>
            </p:txBody>
          </p:sp>
          <p:sp>
            <p:nvSpPr>
              <p:cNvPr id="18443" name="Line 7"/>
              <p:cNvSpPr>
                <a:spLocks noChangeShapeType="1"/>
              </p:cNvSpPr>
              <p:nvPr/>
            </p:nvSpPr>
            <p:spPr bwMode="auto">
              <a:xfrm>
                <a:off x="1870" y="3844"/>
                <a:ext cx="2189" cy="0"/>
              </a:xfrm>
              <a:prstGeom prst="line">
                <a:avLst/>
              </a:prstGeom>
              <a:noFill/>
              <a:ln w="127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4" name="Rectangle 8"/>
              <p:cNvSpPr>
                <a:spLocks noChangeArrowheads="1"/>
              </p:cNvSpPr>
              <p:nvPr/>
            </p:nvSpPr>
            <p:spPr bwMode="auto">
              <a:xfrm>
                <a:off x="2707" y="3948"/>
                <a:ext cx="6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solidFill>
                      <a:srgbClr val="FF3300"/>
                    </a:solidFill>
                  </a:rPr>
                  <a:t>33 mm</a:t>
                </a:r>
              </a:p>
            </p:txBody>
          </p:sp>
        </p:grpSp>
        <p:sp>
          <p:nvSpPr>
            <p:cNvPr id="18438" name="Line 9"/>
            <p:cNvSpPr>
              <a:spLocks noChangeShapeType="1"/>
            </p:cNvSpPr>
            <p:nvPr/>
          </p:nvSpPr>
          <p:spPr bwMode="auto">
            <a:xfrm>
              <a:off x="1936" y="3201"/>
              <a:ext cx="2063" cy="0"/>
            </a:xfrm>
            <a:prstGeom prst="line">
              <a:avLst/>
            </a:prstGeom>
            <a:noFill/>
            <a:ln w="28575">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9" name="Line 10"/>
            <p:cNvSpPr>
              <a:spLocks noChangeShapeType="1"/>
            </p:cNvSpPr>
            <p:nvPr/>
          </p:nvSpPr>
          <p:spPr bwMode="auto">
            <a:xfrm>
              <a:off x="1936" y="3252"/>
              <a:ext cx="2063" cy="0"/>
            </a:xfrm>
            <a:prstGeom prst="line">
              <a:avLst/>
            </a:prstGeom>
            <a:noFill/>
            <a:ln w="28575">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0" name="Line 11"/>
            <p:cNvSpPr>
              <a:spLocks noChangeShapeType="1"/>
            </p:cNvSpPr>
            <p:nvPr/>
          </p:nvSpPr>
          <p:spPr bwMode="auto">
            <a:xfrm>
              <a:off x="1936" y="3303"/>
              <a:ext cx="2063" cy="0"/>
            </a:xfrm>
            <a:prstGeom prst="line">
              <a:avLst/>
            </a:prstGeom>
            <a:noFill/>
            <a:ln w="28575">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1" name="Line 12"/>
            <p:cNvSpPr>
              <a:spLocks noChangeShapeType="1"/>
            </p:cNvSpPr>
            <p:nvPr/>
          </p:nvSpPr>
          <p:spPr bwMode="auto">
            <a:xfrm>
              <a:off x="1933" y="3435"/>
              <a:ext cx="2063"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9413" y="1588"/>
            <a:ext cx="65024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4787900" y="2592388"/>
            <a:ext cx="4356100" cy="2884487"/>
            <a:chOff x="3016" y="1633"/>
            <a:chExt cx="2744" cy="1817"/>
          </a:xfrm>
        </p:grpSpPr>
        <p:sp>
          <p:nvSpPr>
            <p:cNvPr id="19466" name="Text Box 4"/>
            <p:cNvSpPr txBox="1">
              <a:spLocks noChangeArrowheads="1"/>
            </p:cNvSpPr>
            <p:nvPr/>
          </p:nvSpPr>
          <p:spPr bwMode="auto">
            <a:xfrm>
              <a:off x="3605" y="1633"/>
              <a:ext cx="14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r"/>
              <a:r>
                <a:rPr lang="en-US" sz="2400" u="sng">
                  <a:solidFill>
                    <a:srgbClr val="FF0000"/>
                  </a:solidFill>
                  <a:latin typeface="Eurostile"/>
                </a:rPr>
                <a:t>High Frequencies</a:t>
              </a:r>
            </a:p>
          </p:txBody>
        </p:sp>
        <p:sp>
          <p:nvSpPr>
            <p:cNvPr id="19467" name="Text Box 5"/>
            <p:cNvSpPr txBox="1">
              <a:spLocks noChangeArrowheads="1"/>
            </p:cNvSpPr>
            <p:nvPr/>
          </p:nvSpPr>
          <p:spPr bwMode="auto">
            <a:xfrm>
              <a:off x="4304" y="2850"/>
              <a:ext cx="14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r"/>
              <a:r>
                <a:rPr lang="en-US" sz="2400" u="sng">
                  <a:solidFill>
                    <a:srgbClr val="FF0000"/>
                  </a:solidFill>
                  <a:latin typeface="Eurostile"/>
                </a:rPr>
                <a:t>Low Frequencies</a:t>
              </a:r>
            </a:p>
          </p:txBody>
        </p:sp>
        <p:sp>
          <p:nvSpPr>
            <p:cNvPr id="19468" name="Line 6"/>
            <p:cNvSpPr>
              <a:spLocks noChangeShapeType="1"/>
            </p:cNvSpPr>
            <p:nvPr/>
          </p:nvSpPr>
          <p:spPr bwMode="auto">
            <a:xfrm flipH="1">
              <a:off x="3016" y="1911"/>
              <a:ext cx="955" cy="726"/>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9" name="Line 7"/>
            <p:cNvSpPr>
              <a:spLocks noChangeShapeType="1"/>
            </p:cNvSpPr>
            <p:nvPr/>
          </p:nvSpPr>
          <p:spPr bwMode="auto">
            <a:xfrm flipH="1">
              <a:off x="4231" y="3135"/>
              <a:ext cx="687" cy="31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8"/>
          <p:cNvGrpSpPr>
            <a:grpSpLocks/>
          </p:cNvGrpSpPr>
          <p:nvPr/>
        </p:nvGrpSpPr>
        <p:grpSpPr bwMode="auto">
          <a:xfrm>
            <a:off x="0" y="0"/>
            <a:ext cx="3452813" cy="6858000"/>
            <a:chOff x="0" y="0"/>
            <a:chExt cx="2175" cy="4320"/>
          </a:xfrm>
        </p:grpSpPr>
        <p:grpSp>
          <p:nvGrpSpPr>
            <p:cNvPr id="19461" name="Group 9"/>
            <p:cNvGrpSpPr>
              <a:grpSpLocks/>
            </p:cNvGrpSpPr>
            <p:nvPr/>
          </p:nvGrpSpPr>
          <p:grpSpPr bwMode="auto">
            <a:xfrm>
              <a:off x="0" y="0"/>
              <a:ext cx="2175" cy="4320"/>
              <a:chOff x="0" y="0"/>
              <a:chExt cx="2175" cy="4320"/>
            </a:xfrm>
          </p:grpSpPr>
          <p:pic>
            <p:nvPicPr>
              <p:cNvPr id="19463" name="Picture 10" descr="haircel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175" cy="432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64" name="Line 11"/>
              <p:cNvSpPr>
                <a:spLocks noChangeShapeType="1"/>
              </p:cNvSpPr>
              <p:nvPr/>
            </p:nvSpPr>
            <p:spPr bwMode="auto">
              <a:xfrm>
                <a:off x="331" y="4066"/>
                <a:ext cx="140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5" name="Line 12"/>
              <p:cNvSpPr>
                <a:spLocks noChangeShapeType="1"/>
              </p:cNvSpPr>
              <p:nvPr/>
            </p:nvSpPr>
            <p:spPr bwMode="auto">
              <a:xfrm>
                <a:off x="324" y="112"/>
                <a:ext cx="140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9462" name="Text Box 13"/>
            <p:cNvSpPr txBox="1">
              <a:spLocks noChangeArrowheads="1"/>
            </p:cNvSpPr>
            <p:nvPr/>
          </p:nvSpPr>
          <p:spPr bwMode="auto">
            <a:xfrm rot="-5400000">
              <a:off x="-43" y="1891"/>
              <a:ext cx="365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2000" b="1">
                  <a:solidFill>
                    <a:schemeClr val="tx2"/>
                  </a:solidFill>
                  <a:latin typeface="Tahoma" pitchFamily="34" charset="0"/>
                </a:rPr>
                <a:t>A row of tiny, frequency-tuned microphones</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5" y="-57150"/>
            <a:ext cx="65024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Line 6"/>
          <p:cNvSpPr>
            <a:spLocks noChangeShapeType="1"/>
          </p:cNvSpPr>
          <p:nvPr/>
        </p:nvSpPr>
        <p:spPr bwMode="auto">
          <a:xfrm flipH="1">
            <a:off x="2767013" y="2974975"/>
            <a:ext cx="1516062" cy="115252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0484" name="Group 24"/>
          <p:cNvGrpSpPr>
            <a:grpSpLocks/>
          </p:cNvGrpSpPr>
          <p:nvPr/>
        </p:nvGrpSpPr>
        <p:grpSpPr bwMode="auto">
          <a:xfrm>
            <a:off x="4932363" y="106363"/>
            <a:ext cx="2949575" cy="2706687"/>
            <a:chOff x="3107" y="67"/>
            <a:chExt cx="1858" cy="1705"/>
          </a:xfrm>
        </p:grpSpPr>
        <p:pic>
          <p:nvPicPr>
            <p:cNvPr id="20493" name="Picture 15" descr="part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6" y="69"/>
              <a:ext cx="958"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6" descr="anipart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6" y="1101"/>
              <a:ext cx="959"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7" descr="anipartx"/>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7" y="67"/>
              <a:ext cx="899" cy="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85" name="Group 25"/>
          <p:cNvGrpSpPr>
            <a:grpSpLocks/>
          </p:cNvGrpSpPr>
          <p:nvPr/>
        </p:nvGrpSpPr>
        <p:grpSpPr bwMode="auto">
          <a:xfrm>
            <a:off x="5667375" y="4094163"/>
            <a:ext cx="3473450" cy="2763837"/>
            <a:chOff x="3570" y="2579"/>
            <a:chExt cx="2188" cy="1741"/>
          </a:xfrm>
        </p:grpSpPr>
        <p:pic>
          <p:nvPicPr>
            <p:cNvPr id="20489" name="Picture 19" descr="1ani2par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0" y="3211"/>
              <a:ext cx="1006" cy="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0" descr="2part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0" y="2579"/>
              <a:ext cx="1006"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21" descr="3ani2part"/>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6" y="2580"/>
              <a:ext cx="1182"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22" descr="4part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5" y="3211"/>
              <a:ext cx="1182" cy="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6" name="Line 7"/>
          <p:cNvSpPr>
            <a:spLocks noChangeShapeType="1"/>
          </p:cNvSpPr>
          <p:nvPr/>
        </p:nvSpPr>
        <p:spPr bwMode="auto">
          <a:xfrm flipH="1">
            <a:off x="4695825" y="4511675"/>
            <a:ext cx="741363" cy="90646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87" name="Text Box 5"/>
          <p:cNvSpPr txBox="1">
            <a:spLocks noChangeArrowheads="1"/>
          </p:cNvSpPr>
          <p:nvPr/>
        </p:nvSpPr>
        <p:spPr bwMode="auto">
          <a:xfrm>
            <a:off x="4786313" y="4106863"/>
            <a:ext cx="195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2000" u="sng">
                <a:solidFill>
                  <a:srgbClr val="FF0000"/>
                </a:solidFill>
                <a:latin typeface="Eurostile"/>
              </a:rPr>
              <a:t>Low Frequencies</a:t>
            </a:r>
          </a:p>
        </p:txBody>
      </p:sp>
      <p:sp>
        <p:nvSpPr>
          <p:cNvPr id="20488" name="Text Box 4"/>
          <p:cNvSpPr txBox="1">
            <a:spLocks noChangeArrowheads="1"/>
          </p:cNvSpPr>
          <p:nvPr/>
        </p:nvSpPr>
        <p:spPr bwMode="auto">
          <a:xfrm>
            <a:off x="4065588" y="2581275"/>
            <a:ext cx="2014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r"/>
            <a:r>
              <a:rPr lang="en-US" sz="2000" u="sng">
                <a:solidFill>
                  <a:srgbClr val="FF0000"/>
                </a:solidFill>
                <a:latin typeface="Eurostile"/>
              </a:rPr>
              <a:t>High Frequencies</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01725" y="0"/>
            <a:ext cx="7813675" cy="6834188"/>
            <a:chOff x="694" y="0"/>
            <a:chExt cx="4922" cy="4305"/>
          </a:xfrm>
        </p:grpSpPr>
        <p:pic>
          <p:nvPicPr>
            <p:cNvPr id="225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 y="0"/>
              <a:ext cx="4922" cy="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Line 4"/>
            <p:cNvSpPr>
              <a:spLocks noChangeShapeType="1"/>
            </p:cNvSpPr>
            <p:nvPr/>
          </p:nvSpPr>
          <p:spPr bwMode="auto">
            <a:xfrm>
              <a:off x="1192" y="1863"/>
              <a:ext cx="632" cy="0"/>
            </a:xfrm>
            <a:prstGeom prst="line">
              <a:avLst/>
            </a:prstGeom>
            <a:noFill/>
            <a:ln w="38100">
              <a:solidFill>
                <a:srgbClr val="3333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7" name="Line 5"/>
            <p:cNvSpPr>
              <a:spLocks noChangeShapeType="1"/>
            </p:cNvSpPr>
            <p:nvPr/>
          </p:nvSpPr>
          <p:spPr bwMode="auto">
            <a:xfrm>
              <a:off x="1247" y="1579"/>
              <a:ext cx="908" cy="0"/>
            </a:xfrm>
            <a:prstGeom prst="line">
              <a:avLst/>
            </a:prstGeom>
            <a:noFill/>
            <a:ln w="38100">
              <a:solidFill>
                <a:srgbClr val="00FF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6"/>
            <p:cNvSpPr>
              <a:spLocks noChangeShapeType="1"/>
            </p:cNvSpPr>
            <p:nvPr/>
          </p:nvSpPr>
          <p:spPr bwMode="auto">
            <a:xfrm>
              <a:off x="3679" y="3048"/>
              <a:ext cx="828" cy="0"/>
            </a:xfrm>
            <a:prstGeom prst="line">
              <a:avLst/>
            </a:prstGeom>
            <a:noFill/>
            <a:ln w="38100">
              <a:solidFill>
                <a:srgbClr val="9933FF"/>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Oval 7"/>
            <p:cNvSpPr>
              <a:spLocks noChangeArrowheads="1"/>
            </p:cNvSpPr>
            <p:nvPr/>
          </p:nvSpPr>
          <p:spPr bwMode="auto">
            <a:xfrm>
              <a:off x="1341" y="797"/>
              <a:ext cx="726" cy="28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1600" b="1">
                  <a:latin typeface="Eurostile"/>
                </a:rPr>
                <a:t>Oval window</a:t>
              </a:r>
            </a:p>
          </p:txBody>
        </p:sp>
        <p:sp>
          <p:nvSpPr>
            <p:cNvPr id="22540" name="Oval 8"/>
            <p:cNvSpPr>
              <a:spLocks noChangeArrowheads="1"/>
            </p:cNvSpPr>
            <p:nvPr/>
          </p:nvSpPr>
          <p:spPr bwMode="auto">
            <a:xfrm>
              <a:off x="1981" y="3260"/>
              <a:ext cx="577" cy="57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1600" b="1">
                  <a:latin typeface="Eurostile"/>
                </a:rPr>
                <a:t>Round</a:t>
              </a:r>
            </a:p>
            <a:p>
              <a:pPr algn="ctr" eaLnBrk="0" hangingPunct="0"/>
              <a:r>
                <a:rPr lang="en-US" sz="1600" b="1">
                  <a:latin typeface="Eurostile"/>
                </a:rPr>
                <a:t>window</a:t>
              </a:r>
            </a:p>
          </p:txBody>
        </p:sp>
      </p:grpSp>
      <p:sp>
        <p:nvSpPr>
          <p:cNvPr id="163853" name="Line 13"/>
          <p:cNvSpPr>
            <a:spLocks noChangeShapeType="1"/>
          </p:cNvSpPr>
          <p:nvPr/>
        </p:nvSpPr>
        <p:spPr bwMode="auto">
          <a:xfrm>
            <a:off x="5564188" y="3922713"/>
            <a:ext cx="701675" cy="701675"/>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854" name="Line 14"/>
          <p:cNvSpPr>
            <a:spLocks noChangeShapeType="1"/>
          </p:cNvSpPr>
          <p:nvPr/>
        </p:nvSpPr>
        <p:spPr bwMode="auto">
          <a:xfrm>
            <a:off x="2970213" y="2844800"/>
            <a:ext cx="2011362" cy="427038"/>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855" name="Line 15"/>
          <p:cNvSpPr>
            <a:spLocks noChangeShapeType="1"/>
          </p:cNvSpPr>
          <p:nvPr/>
        </p:nvSpPr>
        <p:spPr bwMode="auto">
          <a:xfrm>
            <a:off x="3459163" y="2438400"/>
            <a:ext cx="1033462" cy="300038"/>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4" name="Text Box 16"/>
          <p:cNvSpPr txBox="1">
            <a:spLocks noChangeArrowheads="1"/>
          </p:cNvSpPr>
          <p:nvPr/>
        </p:nvSpPr>
        <p:spPr bwMode="auto">
          <a:xfrm>
            <a:off x="7310438" y="0"/>
            <a:ext cx="18335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2400">
                <a:latin typeface="Times New Roman" pitchFamily="18" charset="0"/>
              </a:rPr>
              <a:t>Cross-</a:t>
            </a:r>
          </a:p>
          <a:p>
            <a:pPr algn="ctr"/>
            <a:r>
              <a:rPr lang="en-US" sz="2400">
                <a:latin typeface="Times New Roman" pitchFamily="18" charset="0"/>
              </a:rPr>
              <a:t>Section View</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3853"/>
                                        </p:tgtEl>
                                        <p:attrNameLst>
                                          <p:attrName>style.visibility</p:attrName>
                                        </p:attrNameLst>
                                      </p:cBhvr>
                                      <p:to>
                                        <p:strVal val="visible"/>
                                      </p:to>
                                    </p:set>
                                    <p:animEffect transition="in" filter="wipe(down)">
                                      <p:cBhvr>
                                        <p:cTn id="12" dur="500"/>
                                        <p:tgtEl>
                                          <p:spTgt spid="1638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54"/>
                                        </p:tgtEl>
                                        <p:attrNameLst>
                                          <p:attrName>style.visibility</p:attrName>
                                        </p:attrNameLst>
                                      </p:cBhvr>
                                      <p:to>
                                        <p:strVal val="visible"/>
                                      </p:to>
                                    </p:set>
                                    <p:animEffect transition="in" filter="wipe(left)">
                                      <p:cBhvr>
                                        <p:cTn id="17" dur="500"/>
                                        <p:tgtEl>
                                          <p:spTgt spid="1638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55"/>
                                        </p:tgtEl>
                                        <p:attrNameLst>
                                          <p:attrName>style.visibility</p:attrName>
                                        </p:attrNameLst>
                                      </p:cBhvr>
                                      <p:to>
                                        <p:strVal val="visible"/>
                                      </p:to>
                                    </p:set>
                                    <p:animEffect transition="in" filter="wipe(left)">
                                      <p:cBhvr>
                                        <p:cTn id="22" dur="500"/>
                                        <p:tgtEl>
                                          <p:spTgt spid="163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3" grpId="0" animBg="1"/>
      <p:bldP spid="163854" grpId="0" animBg="1"/>
      <p:bldP spid="1638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ectorial movement"/>
          <p:cNvPicPr preferRelativeResize="0">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4886325" y="0"/>
            <a:ext cx="425767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hidden="1"/>
          <p:cNvSpPr>
            <a:spLocks noGrp="1" noChangeArrowheads="1"/>
          </p:cNvSpPr>
          <p:nvPr>
            <p:ph type="title"/>
          </p:nvPr>
        </p:nvSpPr>
        <p:spPr/>
        <p:txBody>
          <a:bodyPr/>
          <a:lstStyle/>
          <a:p>
            <a:pPr eaLnBrk="1" hangingPunct="1"/>
            <a:endParaRPr lang="en-US" smtClean="0"/>
          </a:p>
        </p:txBody>
      </p:sp>
      <p:pic>
        <p:nvPicPr>
          <p:cNvPr id="23556" name="Picture 4" descr="cross section of cochlea"/>
          <p:cNvPicPr preferRelativeResize="0">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28575" y="20638"/>
            <a:ext cx="5133975"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6350" y="1168400"/>
            <a:ext cx="296227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0125" y="3317875"/>
            <a:ext cx="404653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Rectangle 4"/>
          <p:cNvSpPr>
            <a:spLocks noChangeArrowheads="1"/>
          </p:cNvSpPr>
          <p:nvPr/>
        </p:nvSpPr>
        <p:spPr bwMode="auto">
          <a:xfrm>
            <a:off x="952500" y="1009650"/>
            <a:ext cx="3030538" cy="230188"/>
          </a:xfrm>
          <a:prstGeom prst="rect">
            <a:avLst/>
          </a:prstGeom>
          <a:solidFill>
            <a:srgbClr val="00CC66"/>
          </a:solidFill>
          <a:ln w="9525">
            <a:solidFill>
              <a:schemeClr val="tx1"/>
            </a:solidFill>
            <a:miter lim="800000"/>
            <a:headEnd/>
            <a:tailEnd/>
          </a:ln>
        </p:spPr>
        <p:txBody>
          <a:bodyPr wrap="none" anchor="ctr"/>
          <a:lstStyle/>
          <a:p>
            <a:pPr eaLnBrk="0" hangingPunct="0"/>
            <a:endParaRPr lang="en-US"/>
          </a:p>
        </p:txBody>
      </p:sp>
      <p:grpSp>
        <p:nvGrpSpPr>
          <p:cNvPr id="24581" name="Group 11"/>
          <p:cNvGrpSpPr>
            <a:grpSpLocks/>
          </p:cNvGrpSpPr>
          <p:nvPr/>
        </p:nvGrpSpPr>
        <p:grpSpPr bwMode="auto">
          <a:xfrm>
            <a:off x="5130800" y="658813"/>
            <a:ext cx="3251200" cy="2506662"/>
            <a:chOff x="3232" y="415"/>
            <a:chExt cx="2048" cy="1579"/>
          </a:xfrm>
        </p:grpSpPr>
        <p:pic>
          <p:nvPicPr>
            <p:cNvPr id="2458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8" y="415"/>
              <a:ext cx="1962" cy="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Oval 13"/>
            <p:cNvSpPr>
              <a:spLocks noChangeArrowheads="1"/>
            </p:cNvSpPr>
            <p:nvPr/>
          </p:nvSpPr>
          <p:spPr bwMode="auto">
            <a:xfrm>
              <a:off x="4513" y="1324"/>
              <a:ext cx="19" cy="47"/>
            </a:xfrm>
            <a:prstGeom prst="ellipse">
              <a:avLst/>
            </a:prstGeom>
            <a:solidFill>
              <a:srgbClr val="3333CC"/>
            </a:solidFill>
            <a:ln w="3175">
              <a:solidFill>
                <a:schemeClr val="tx1"/>
              </a:solidFill>
              <a:round/>
              <a:headEnd/>
              <a:tailEnd/>
            </a:ln>
          </p:spPr>
          <p:txBody>
            <a:bodyPr wrap="none" anchor="ctr"/>
            <a:lstStyle/>
            <a:p>
              <a:pPr eaLnBrk="0" hangingPunct="0"/>
              <a:endParaRPr lang="en-US"/>
            </a:p>
          </p:txBody>
        </p:sp>
        <p:sp>
          <p:nvSpPr>
            <p:cNvPr id="24585" name="Freeform 14"/>
            <p:cNvSpPr>
              <a:spLocks/>
            </p:cNvSpPr>
            <p:nvPr/>
          </p:nvSpPr>
          <p:spPr bwMode="auto">
            <a:xfrm>
              <a:off x="4490" y="1190"/>
              <a:ext cx="35" cy="80"/>
            </a:xfrm>
            <a:custGeom>
              <a:avLst/>
              <a:gdLst>
                <a:gd name="T0" fmla="*/ 0 w 90"/>
                <a:gd name="T1" fmla="*/ 1 h 139"/>
                <a:gd name="T2" fmla="*/ 0 w 90"/>
                <a:gd name="T3" fmla="*/ 1 h 139"/>
                <a:gd name="T4" fmla="*/ 0 w 90"/>
                <a:gd name="T5" fmla="*/ 1 h 139"/>
                <a:gd name="T6" fmla="*/ 0 w 90"/>
                <a:gd name="T7" fmla="*/ 1 h 139"/>
                <a:gd name="T8" fmla="*/ 0 w 90"/>
                <a:gd name="T9" fmla="*/ 1 h 139"/>
                <a:gd name="T10" fmla="*/ 0 w 90"/>
                <a:gd name="T11" fmla="*/ 1 h 139"/>
                <a:gd name="T12" fmla="*/ 0 w 90"/>
                <a:gd name="T13" fmla="*/ 1 h 139"/>
                <a:gd name="T14" fmla="*/ 0 w 90"/>
                <a:gd name="T15" fmla="*/ 1 h 139"/>
                <a:gd name="T16" fmla="*/ 0 w 90"/>
                <a:gd name="T17" fmla="*/ 1 h 139"/>
                <a:gd name="T18" fmla="*/ 0 w 90"/>
                <a:gd name="T19" fmla="*/ 1 h 139"/>
                <a:gd name="T20" fmla="*/ 0 w 90"/>
                <a:gd name="T21" fmla="*/ 1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39"/>
                <a:gd name="T35" fmla="*/ 90 w 90"/>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39">
                  <a:moveTo>
                    <a:pt x="0" y="18"/>
                  </a:moveTo>
                  <a:cubicBezTo>
                    <a:pt x="18" y="0"/>
                    <a:pt x="8" y="6"/>
                    <a:pt x="51" y="12"/>
                  </a:cubicBezTo>
                  <a:cubicBezTo>
                    <a:pt x="57" y="13"/>
                    <a:pt x="69" y="18"/>
                    <a:pt x="69" y="18"/>
                  </a:cubicBezTo>
                  <a:cubicBezTo>
                    <a:pt x="74" y="34"/>
                    <a:pt x="85" y="47"/>
                    <a:pt x="90" y="63"/>
                  </a:cubicBezTo>
                  <a:cubicBezTo>
                    <a:pt x="87" y="102"/>
                    <a:pt x="86" y="125"/>
                    <a:pt x="48" y="138"/>
                  </a:cubicBezTo>
                  <a:cubicBezTo>
                    <a:pt x="41" y="137"/>
                    <a:pt x="33" y="139"/>
                    <a:pt x="27" y="135"/>
                  </a:cubicBezTo>
                  <a:cubicBezTo>
                    <a:pt x="24" y="133"/>
                    <a:pt x="34" y="132"/>
                    <a:pt x="36" y="129"/>
                  </a:cubicBezTo>
                  <a:cubicBezTo>
                    <a:pt x="45" y="119"/>
                    <a:pt x="53" y="106"/>
                    <a:pt x="57" y="93"/>
                  </a:cubicBezTo>
                  <a:cubicBezTo>
                    <a:pt x="54" y="80"/>
                    <a:pt x="52" y="59"/>
                    <a:pt x="39" y="51"/>
                  </a:cubicBezTo>
                  <a:cubicBezTo>
                    <a:pt x="33" y="47"/>
                    <a:pt x="21" y="39"/>
                    <a:pt x="21" y="39"/>
                  </a:cubicBezTo>
                  <a:cubicBezTo>
                    <a:pt x="14" y="28"/>
                    <a:pt x="7" y="29"/>
                    <a:pt x="0" y="18"/>
                  </a:cubicBezTo>
                  <a:close/>
                </a:path>
              </a:pathLst>
            </a:custGeom>
            <a:solidFill>
              <a:schemeClr val="hlink"/>
            </a:solidFill>
            <a:ln w="9525">
              <a:solidFill>
                <a:schemeClr val="tx1"/>
              </a:solidFill>
              <a:round/>
              <a:headEnd/>
              <a:tailEnd/>
            </a:ln>
          </p:spPr>
          <p:txBody>
            <a:bodyPr wrap="none" anchor="ctr"/>
            <a:lstStyle/>
            <a:p>
              <a:endParaRPr lang="en-US"/>
            </a:p>
          </p:txBody>
        </p:sp>
        <p:grpSp>
          <p:nvGrpSpPr>
            <p:cNvPr id="24586" name="Group 15"/>
            <p:cNvGrpSpPr>
              <a:grpSpLocks/>
            </p:cNvGrpSpPr>
            <p:nvPr/>
          </p:nvGrpSpPr>
          <p:grpSpPr bwMode="auto">
            <a:xfrm>
              <a:off x="3232" y="1258"/>
              <a:ext cx="1123" cy="80"/>
              <a:chOff x="486" y="1741"/>
              <a:chExt cx="2904" cy="140"/>
            </a:xfrm>
          </p:grpSpPr>
          <p:grpSp>
            <p:nvGrpSpPr>
              <p:cNvPr id="24587" name="Group 16"/>
              <p:cNvGrpSpPr>
                <a:grpSpLocks/>
              </p:cNvGrpSpPr>
              <p:nvPr/>
            </p:nvGrpSpPr>
            <p:grpSpPr bwMode="auto">
              <a:xfrm>
                <a:off x="486" y="1741"/>
                <a:ext cx="2872" cy="140"/>
                <a:chOff x="408" y="1741"/>
                <a:chExt cx="2872" cy="140"/>
              </a:xfrm>
            </p:grpSpPr>
            <p:pic>
              <p:nvPicPr>
                <p:cNvPr id="24589"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 y="1741"/>
                  <a:ext cx="36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 y="1741"/>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3" y="1741"/>
                  <a:ext cx="36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1" y="1741"/>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3" name="Line 21"/>
                <p:cNvSpPr>
                  <a:spLocks noChangeShapeType="1"/>
                </p:cNvSpPr>
                <p:nvPr/>
              </p:nvSpPr>
              <p:spPr bwMode="auto">
                <a:xfrm flipH="1">
                  <a:off x="756" y="1798"/>
                  <a:ext cx="28" cy="2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4" name="Line 22"/>
                <p:cNvSpPr>
                  <a:spLocks noChangeShapeType="1"/>
                </p:cNvSpPr>
                <p:nvPr/>
              </p:nvSpPr>
              <p:spPr bwMode="auto">
                <a:xfrm flipH="1">
                  <a:off x="1110" y="1803"/>
                  <a:ext cx="28" cy="2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23"/>
                <p:cNvSpPr>
                  <a:spLocks noChangeShapeType="1"/>
                </p:cNvSpPr>
                <p:nvPr/>
              </p:nvSpPr>
              <p:spPr bwMode="auto">
                <a:xfrm flipH="1">
                  <a:off x="1469" y="1802"/>
                  <a:ext cx="27" cy="2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4596" name="Picture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6" y="1741"/>
                  <a:ext cx="36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7" y="1741"/>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2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2" y="1741"/>
                  <a:ext cx="36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0" y="1741"/>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0" name="Line 28"/>
                <p:cNvSpPr>
                  <a:spLocks noChangeShapeType="1"/>
                </p:cNvSpPr>
                <p:nvPr/>
              </p:nvSpPr>
              <p:spPr bwMode="auto">
                <a:xfrm flipH="1">
                  <a:off x="2186" y="1798"/>
                  <a:ext cx="28" cy="2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9"/>
                <p:cNvSpPr>
                  <a:spLocks noChangeShapeType="1"/>
                </p:cNvSpPr>
                <p:nvPr/>
              </p:nvSpPr>
              <p:spPr bwMode="auto">
                <a:xfrm flipH="1">
                  <a:off x="2539" y="1803"/>
                  <a:ext cx="28" cy="2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Line 30"/>
                <p:cNvSpPr>
                  <a:spLocks noChangeShapeType="1"/>
                </p:cNvSpPr>
                <p:nvPr/>
              </p:nvSpPr>
              <p:spPr bwMode="auto">
                <a:xfrm flipH="1">
                  <a:off x="2898" y="1802"/>
                  <a:ext cx="27" cy="2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3" name="Line 31"/>
                <p:cNvSpPr>
                  <a:spLocks noChangeShapeType="1"/>
                </p:cNvSpPr>
                <p:nvPr/>
              </p:nvSpPr>
              <p:spPr bwMode="auto">
                <a:xfrm flipH="1">
                  <a:off x="1831" y="1809"/>
                  <a:ext cx="14" cy="14"/>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4588" name="Line 32"/>
              <p:cNvSpPr>
                <a:spLocks noChangeShapeType="1"/>
              </p:cNvSpPr>
              <p:nvPr/>
            </p:nvSpPr>
            <p:spPr bwMode="auto">
              <a:xfrm flipV="1">
                <a:off x="3336" y="1771"/>
                <a:ext cx="54" cy="5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65921" name="Text Box 33"/>
          <p:cNvSpPr txBox="1">
            <a:spLocks noChangeArrowheads="1"/>
          </p:cNvSpPr>
          <p:nvPr/>
        </p:nvSpPr>
        <p:spPr bwMode="auto">
          <a:xfrm>
            <a:off x="1071563" y="71438"/>
            <a:ext cx="7840662" cy="762000"/>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r>
              <a:rPr lang="en-US" sz="4400" dirty="0">
                <a:solidFill>
                  <a:schemeClr val="tx2"/>
                </a:solidFill>
                <a:effectLst>
                  <a:outerShdw blurRad="38100" dist="38100" dir="2700000" algn="tl">
                    <a:srgbClr val="000000">
                      <a:alpha val="43137"/>
                    </a:srgbClr>
                  </a:outerShdw>
                </a:effectLst>
                <a:latin typeface="Impact" pitchFamily="34" charset="0"/>
              </a:rPr>
              <a:t>The World’s Smallest Microphone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5921"/>
                                        </p:tgtEl>
                                        <p:attrNameLst>
                                          <p:attrName>style.visibility</p:attrName>
                                        </p:attrNameLst>
                                      </p:cBhvr>
                                      <p:to>
                                        <p:strVal val="visible"/>
                                      </p:to>
                                    </p:set>
                                    <p:anim calcmode="lin" valueType="num">
                                      <p:cBhvr additive="base">
                                        <p:cTn id="7" dur="500" fill="hold"/>
                                        <p:tgtEl>
                                          <p:spTgt spid="165921"/>
                                        </p:tgtEl>
                                        <p:attrNameLst>
                                          <p:attrName>ppt_x</p:attrName>
                                        </p:attrNameLst>
                                      </p:cBhvr>
                                      <p:tavLst>
                                        <p:tav tm="0">
                                          <p:val>
                                            <p:strVal val="0-#ppt_w/2"/>
                                          </p:val>
                                        </p:tav>
                                        <p:tav tm="100000">
                                          <p:val>
                                            <p:strVal val="#ppt_x"/>
                                          </p:val>
                                        </p:tav>
                                      </p:tavLst>
                                    </p:anim>
                                    <p:anim calcmode="lin" valueType="num">
                                      <p:cBhvr additive="base">
                                        <p:cTn id="8" dur="500" fill="hold"/>
                                        <p:tgtEl>
                                          <p:spTgt spid="1659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42" fill="hold" nodeType="clickEffect">
                                  <p:stCondLst>
                                    <p:cond delay="0"/>
                                  </p:stCondLst>
                                  <p:childTnLst>
                                    <p:set>
                                      <p:cBhvr>
                                        <p:cTn id="12" dur="1" fill="hold">
                                          <p:stCondLst>
                                            <p:cond delay="0"/>
                                          </p:stCondLst>
                                        </p:cTn>
                                        <p:tgtEl>
                                          <p:spTgt spid="165891"/>
                                        </p:tgtEl>
                                        <p:attrNameLst>
                                          <p:attrName>style.visibility</p:attrName>
                                        </p:attrNameLst>
                                      </p:cBhvr>
                                      <p:to>
                                        <p:strVal val="visible"/>
                                      </p:to>
                                    </p:set>
                                    <p:animEffect transition="in" filter="barn(outHorizontal)">
                                      <p:cBhvr>
                                        <p:cTn id="13" dur="500"/>
                                        <p:tgtEl>
                                          <p:spTgt spid="16589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0" presetClass="path" presetSubtype="0" repeatCount="indefinite" accel="50000" decel="50000" fill="hold" grpId="0" nodeType="clickEffect">
                                  <p:stCondLst>
                                    <p:cond delay="0"/>
                                  </p:stCondLst>
                                  <p:endCondLst>
                                    <p:cond evt="onNext" delay="0">
                                      <p:tgtEl>
                                        <p:sldTgt/>
                                      </p:tgtEl>
                                    </p:cond>
                                  </p:endCondLst>
                                  <p:childTnLst>
                                    <p:animMotion origin="layout" path="M 8.33333E-7 3.33333E-6 L 0.00139 0.06111 L 8.33333E-7 3.33333E-6 Z " pathEditMode="relative" ptsTypes="AAA">
                                      <p:cBhvr>
                                        <p:cTn id="17" dur="2000" fill="hold"/>
                                        <p:tgtEl>
                                          <p:spTgt spid="16589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animBg="1"/>
      <p:bldP spid="16592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5413" y="414338"/>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50" y="414338"/>
            <a:ext cx="19462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6" name="Rectangle 4"/>
          <p:cNvSpPr>
            <a:spLocks noChangeArrowheads="1"/>
          </p:cNvSpPr>
          <p:nvPr/>
        </p:nvSpPr>
        <p:spPr bwMode="auto">
          <a:xfrm>
            <a:off x="1155700" y="508000"/>
            <a:ext cx="419100" cy="355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39941" name="Text Box 5"/>
          <p:cNvSpPr txBox="1">
            <a:spLocks noChangeArrowheads="1"/>
          </p:cNvSpPr>
          <p:nvPr/>
        </p:nvSpPr>
        <p:spPr bwMode="auto">
          <a:xfrm>
            <a:off x="819150" y="5772150"/>
            <a:ext cx="7615238" cy="384175"/>
          </a:xfrm>
          <a:prstGeom prst="rect">
            <a:avLst/>
          </a:prstGeom>
          <a:noFill/>
          <a:ln w="9525">
            <a:noFill/>
            <a:miter lim="800000"/>
            <a:headEnd/>
            <a:tailEnd/>
          </a:ln>
        </p:spPr>
        <p:txBody>
          <a:bodyPr>
            <a:spAutoFit/>
          </a:bodyPr>
          <a:lstStyle/>
          <a:p>
            <a:pPr algn="ctr" eaLnBrk="0" fontAlgn="auto" hangingPunct="0">
              <a:lnSpc>
                <a:spcPct val="65000"/>
              </a:lnSpc>
              <a:spcBef>
                <a:spcPts val="0"/>
              </a:spcBef>
              <a:spcAft>
                <a:spcPts val="0"/>
              </a:spcAft>
              <a:defRPr/>
            </a:pPr>
            <a:r>
              <a:rPr lang="en-US" sz="2800" b="1" dirty="0">
                <a:effectLst>
                  <a:outerShdw blurRad="38100" dist="38100" dir="2700000" algn="tl">
                    <a:srgbClr val="000000">
                      <a:alpha val="43137"/>
                    </a:srgbClr>
                  </a:outerShdw>
                </a:effectLst>
                <a:latin typeface="Arial" charset="0"/>
              </a:rPr>
              <a:t>Tugging on tip links opens K</a:t>
            </a:r>
            <a:r>
              <a:rPr lang="en-US" sz="2800" b="1" baseline="30000" dirty="0">
                <a:effectLst>
                  <a:outerShdw blurRad="38100" dist="38100" dir="2700000" algn="tl">
                    <a:srgbClr val="000000">
                      <a:alpha val="43137"/>
                    </a:srgbClr>
                  </a:outerShdw>
                </a:effectLst>
                <a:latin typeface="Arial" charset="0"/>
              </a:rPr>
              <a:t>+</a:t>
            </a:r>
            <a:r>
              <a:rPr lang="en-US" sz="2800" b="1" dirty="0">
                <a:effectLst>
                  <a:outerShdw blurRad="38100" dist="38100" dir="2700000" algn="tl">
                    <a:srgbClr val="000000">
                      <a:alpha val="43137"/>
                    </a:srgbClr>
                  </a:outerShdw>
                </a:effectLst>
                <a:latin typeface="Arial" charset="0"/>
              </a:rPr>
              <a:t> channels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166915"/>
                                        </p:tgtEl>
                                        <p:attrNameLst>
                                          <p:attrName>style.visibility</p:attrName>
                                        </p:attrNameLst>
                                      </p:cBhvr>
                                      <p:to>
                                        <p:strVal val="visible"/>
                                      </p:to>
                                    </p:set>
                                    <p:animEffect transition="in" filter="slide(fromTop)">
                                      <p:cBhvr>
                                        <p:cTn id="7" dur="500"/>
                                        <p:tgtEl>
                                          <p:spTgt spid="166915"/>
                                        </p:tgtEl>
                                      </p:cBhvr>
                                    </p:animEffect>
                                  </p:childTnLst>
                                </p:cTn>
                              </p:par>
                            </p:childTnLst>
                          </p:cTn>
                        </p:par>
                        <p:par>
                          <p:cTn id="8" fill="hold" nodeType="afterGroup">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166916"/>
                                        </p:tgtEl>
                                        <p:attrNameLst>
                                          <p:attrName>style.visibility</p:attrName>
                                        </p:attrNameLst>
                                      </p:cBhvr>
                                      <p:to>
                                        <p:strVal val="visible"/>
                                      </p:to>
                                    </p:set>
                                    <p:anim calcmode="lin" valueType="num">
                                      <p:cBhvr>
                                        <p:cTn id="11" dur="500" fill="hold"/>
                                        <p:tgtEl>
                                          <p:spTgt spid="166916"/>
                                        </p:tgtEl>
                                        <p:attrNameLst>
                                          <p:attrName>ppt_w</p:attrName>
                                        </p:attrNameLst>
                                      </p:cBhvr>
                                      <p:tavLst>
                                        <p:tav tm="0">
                                          <p:val>
                                            <p:strVal val="(6*min(max(#ppt_w*#ppt_h,.3),1)-7.4)/-.7*#ppt_w"/>
                                          </p:val>
                                        </p:tav>
                                        <p:tav tm="100000">
                                          <p:val>
                                            <p:strVal val="#ppt_w"/>
                                          </p:val>
                                        </p:tav>
                                      </p:tavLst>
                                    </p:anim>
                                    <p:anim calcmode="lin" valueType="num">
                                      <p:cBhvr>
                                        <p:cTn id="12" dur="500" fill="hold"/>
                                        <p:tgtEl>
                                          <p:spTgt spid="166916"/>
                                        </p:tgtEl>
                                        <p:attrNameLst>
                                          <p:attrName>ppt_h</p:attrName>
                                        </p:attrNameLst>
                                      </p:cBhvr>
                                      <p:tavLst>
                                        <p:tav tm="0">
                                          <p:val>
                                            <p:strVal val="(6*min(max(#ppt_w*#ppt_h,.3),1)-7.4)/-.7*#ppt_h"/>
                                          </p:val>
                                        </p:tav>
                                        <p:tav tm="100000">
                                          <p:val>
                                            <p:strVal val="#ppt_h"/>
                                          </p:val>
                                        </p:tav>
                                      </p:tavLst>
                                    </p:anim>
                                    <p:anim calcmode="lin" valueType="num">
                                      <p:cBhvr>
                                        <p:cTn id="13" dur="500" fill="hold"/>
                                        <p:tgtEl>
                                          <p:spTgt spid="166916"/>
                                        </p:tgtEl>
                                        <p:attrNameLst>
                                          <p:attrName>ppt_x</p:attrName>
                                        </p:attrNameLst>
                                      </p:cBhvr>
                                      <p:tavLst>
                                        <p:tav tm="0">
                                          <p:val>
                                            <p:fltVal val="0.5"/>
                                          </p:val>
                                        </p:tav>
                                        <p:tav tm="100000">
                                          <p:val>
                                            <p:strVal val="#ppt_x"/>
                                          </p:val>
                                        </p:tav>
                                      </p:tavLst>
                                    </p:anim>
                                    <p:anim calcmode="lin" valueType="num">
                                      <p:cBhvr>
                                        <p:cTn id="14" dur="500" fill="hold"/>
                                        <p:tgtEl>
                                          <p:spTgt spid="166916"/>
                                        </p:tgtEl>
                                        <p:attrNameLst>
                                          <p:attrName>ppt_y</p:attrName>
                                        </p:attrNameLst>
                                      </p:cBhvr>
                                      <p:tavLst>
                                        <p:tav tm="0">
                                          <p:val>
                                            <p:strVal val="1+(6*min(max(#ppt_w*#ppt_h,.3),1)-7.4)/-.7*#ppt_h/2"/>
                                          </p:val>
                                        </p:tav>
                                        <p:tav tm="100000">
                                          <p:val>
                                            <p:strVal val="#ppt_y"/>
                                          </p:val>
                                        </p:tav>
                                      </p:tavLst>
                                    </p:anim>
                                  </p:childTnLst>
                                </p:cTn>
                              </p:par>
                            </p:childTnLst>
                          </p:cTn>
                        </p:par>
                        <p:par>
                          <p:cTn id="15" fill="hold" nodeType="afterGroup">
                            <p:stCondLst>
                              <p:cond delay="1000"/>
                            </p:stCondLst>
                            <p:childTnLst>
                              <p:par>
                                <p:cTn id="16" presetID="16" presetClass="entr" presetSubtype="37" fill="hold" nodeType="afterEffect">
                                  <p:stCondLst>
                                    <p:cond delay="0"/>
                                  </p:stCondLst>
                                  <p:childTnLst>
                                    <p:set>
                                      <p:cBhvr>
                                        <p:cTn id="17" dur="1" fill="hold">
                                          <p:stCondLst>
                                            <p:cond delay="0"/>
                                          </p:stCondLst>
                                        </p:cTn>
                                        <p:tgtEl>
                                          <p:spTgt spid="166914"/>
                                        </p:tgtEl>
                                        <p:attrNameLst>
                                          <p:attrName>style.visibility</p:attrName>
                                        </p:attrNameLst>
                                      </p:cBhvr>
                                      <p:to>
                                        <p:strVal val="visible"/>
                                      </p:to>
                                    </p:set>
                                    <p:animEffect transition="in" filter="barn(outVertical)">
                                      <p:cBhvr>
                                        <p:cTn id="18" dur="500"/>
                                        <p:tgtEl>
                                          <p:spTgt spid="166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425" y="1041400"/>
            <a:ext cx="7440613"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7725" y="0"/>
            <a:ext cx="1946275"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6" name="AutoShape 4"/>
          <p:cNvSpPr>
            <a:spLocks noChangeArrowheads="1"/>
          </p:cNvSpPr>
          <p:nvPr/>
        </p:nvSpPr>
        <p:spPr bwMode="auto">
          <a:xfrm>
            <a:off x="4170363" y="4168775"/>
            <a:ext cx="528637" cy="642938"/>
          </a:xfrm>
          <a:prstGeom prst="lightningBol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18117" name="Rectangle 5"/>
          <p:cNvSpPr>
            <a:spLocks noChangeArrowheads="1"/>
          </p:cNvSpPr>
          <p:nvPr/>
        </p:nvSpPr>
        <p:spPr bwMode="auto">
          <a:xfrm>
            <a:off x="2500313" y="1766888"/>
            <a:ext cx="3030537" cy="230187"/>
          </a:xfrm>
          <a:prstGeom prst="rect">
            <a:avLst/>
          </a:prstGeom>
          <a:solidFill>
            <a:srgbClr val="00CC66"/>
          </a:solidFill>
          <a:ln w="9525">
            <a:solidFill>
              <a:schemeClr val="tx1"/>
            </a:solidFill>
            <a:miter lim="800000"/>
            <a:headEnd/>
            <a:tailEnd/>
          </a:ln>
        </p:spPr>
        <p:txBody>
          <a:bodyPr wrap="none" anchor="ctr"/>
          <a:lstStyle/>
          <a:p>
            <a:pPr eaLnBrk="0" hangingPunct="0"/>
            <a:endParaRPr lang="en-US"/>
          </a:p>
        </p:txBody>
      </p:sp>
      <p:grpSp>
        <p:nvGrpSpPr>
          <p:cNvPr id="6" name="Group 24"/>
          <p:cNvGrpSpPr>
            <a:grpSpLocks/>
          </p:cNvGrpSpPr>
          <p:nvPr/>
        </p:nvGrpSpPr>
        <p:grpSpPr bwMode="auto">
          <a:xfrm rot="16200000">
            <a:off x="2142285" y="-860415"/>
            <a:ext cx="1000955" cy="2802674"/>
            <a:chOff x="4830" y="1109"/>
            <a:chExt cx="785" cy="2198"/>
          </a:xfrm>
        </p:grpSpPr>
        <p:sp>
          <p:nvSpPr>
            <p:cNvPr id="7" name="AutoShape 25"/>
            <p:cNvSpPr>
              <a:spLocks noChangeArrowheads="1"/>
            </p:cNvSpPr>
            <p:nvPr/>
          </p:nvSpPr>
          <p:spPr bwMode="auto">
            <a:xfrm rot="-60000" flipH="1" flipV="1">
              <a:off x="4830" y="1109"/>
              <a:ext cx="785" cy="21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3 w 21600"/>
                <a:gd name="T13" fmla="*/ 4501 h 21600"/>
                <a:gd name="T14" fmla="*/ 17087 w 21600"/>
                <a:gd name="T15" fmla="*/ 1709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accent1"/>
            </a:solidFill>
            <a:ln w="12700">
              <a:solidFill>
                <a:schemeClr val="tx1"/>
              </a:solidFill>
              <a:miter lim="800000"/>
              <a:headEnd/>
              <a:tailEnd/>
            </a:ln>
          </p:spPr>
          <p:txBody>
            <a:bodyPr wrap="none" anchor="ctr"/>
            <a:lstStyle/>
            <a:p>
              <a:endParaRPr lang="en-US"/>
            </a:p>
          </p:txBody>
        </p:sp>
        <p:sp>
          <p:nvSpPr>
            <p:cNvPr id="8" name="Line 26"/>
            <p:cNvSpPr>
              <a:spLocks noChangeShapeType="1"/>
            </p:cNvSpPr>
            <p:nvPr/>
          </p:nvSpPr>
          <p:spPr bwMode="auto">
            <a:xfrm rot="5400000">
              <a:off x="4299" y="2212"/>
              <a:ext cx="2063" cy="0"/>
            </a:xfrm>
            <a:prstGeom prst="line">
              <a:avLst/>
            </a:prstGeom>
            <a:noFill/>
            <a:ln w="28575">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27"/>
            <p:cNvSpPr>
              <a:spLocks noChangeShapeType="1"/>
            </p:cNvSpPr>
            <p:nvPr/>
          </p:nvSpPr>
          <p:spPr bwMode="auto">
            <a:xfrm rot="5400000">
              <a:off x="4248" y="2212"/>
              <a:ext cx="2063" cy="0"/>
            </a:xfrm>
            <a:prstGeom prst="line">
              <a:avLst/>
            </a:prstGeom>
            <a:noFill/>
            <a:ln w="28575">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28"/>
            <p:cNvSpPr>
              <a:spLocks noChangeShapeType="1"/>
            </p:cNvSpPr>
            <p:nvPr/>
          </p:nvSpPr>
          <p:spPr bwMode="auto">
            <a:xfrm rot="5400000">
              <a:off x="4197" y="2212"/>
              <a:ext cx="2063" cy="0"/>
            </a:xfrm>
            <a:prstGeom prst="line">
              <a:avLst/>
            </a:prstGeom>
            <a:noFill/>
            <a:ln w="28575">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29"/>
            <p:cNvSpPr>
              <a:spLocks noChangeShapeType="1"/>
            </p:cNvSpPr>
            <p:nvPr/>
          </p:nvSpPr>
          <p:spPr bwMode="auto">
            <a:xfrm rot="5400000">
              <a:off x="4065" y="2209"/>
              <a:ext cx="2063"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TextBox 1"/>
          <p:cNvSpPr txBox="1"/>
          <p:nvPr/>
        </p:nvSpPr>
        <p:spPr>
          <a:xfrm>
            <a:off x="4066666" y="69830"/>
            <a:ext cx="3248164" cy="923330"/>
          </a:xfrm>
          <a:prstGeom prst="rect">
            <a:avLst/>
          </a:prstGeom>
          <a:noFill/>
        </p:spPr>
        <p:txBody>
          <a:bodyPr wrap="square" rtlCol="0">
            <a:spAutoFit/>
          </a:bodyPr>
          <a:lstStyle/>
          <a:p>
            <a:r>
              <a:rPr lang="en-US" dirty="0" smtClean="0"/>
              <a:t>Inner hair cell near the </a:t>
            </a:r>
            <a:r>
              <a:rPr lang="en-US" b="1" u="sng" dirty="0" smtClean="0"/>
              <a:t>base</a:t>
            </a:r>
            <a:r>
              <a:rPr lang="en-US" dirty="0" smtClean="0"/>
              <a:t> of the basilar membrane – tuned to high frequency sound</a:t>
            </a:r>
            <a:endParaRPr lang="en-US" dirty="0"/>
          </a:p>
        </p:txBody>
      </p:sp>
      <p:sp>
        <p:nvSpPr>
          <p:cNvPr id="13" name="Oval 31"/>
          <p:cNvSpPr>
            <a:spLocks noChangeArrowheads="1"/>
          </p:cNvSpPr>
          <p:nvPr/>
        </p:nvSpPr>
        <p:spPr bwMode="auto">
          <a:xfrm>
            <a:off x="1471861" y="657161"/>
            <a:ext cx="88900" cy="88900"/>
          </a:xfrm>
          <a:prstGeom prst="ellipse">
            <a:avLst/>
          </a:prstGeom>
          <a:solidFill>
            <a:schemeClr val="bg1"/>
          </a:solidFill>
          <a:ln w="9525">
            <a:solidFill>
              <a:schemeClr val="tx1"/>
            </a:solidFill>
            <a:round/>
            <a:headEnd/>
            <a:tailEnd/>
          </a:ln>
        </p:spPr>
        <p:txBody>
          <a:bodyPr wrap="none" anchor="ctr"/>
          <a:lstStyle/>
          <a:p>
            <a:pPr eaLnBrk="0" hangingPunct="0"/>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repeatCount="indefinite" accel="50000" decel="50000" autoRev="1" fill="hold" grpId="0" nodeType="clickEffect">
                                  <p:stCondLst>
                                    <p:cond delay="0"/>
                                  </p:stCondLst>
                                  <p:childTnLst>
                                    <p:animMotion origin="layout" path="M 1.66667E-6 -8.14815E-6 L 0.00573 0.05509 " pathEditMode="relative" ptsTypes="AA">
                                      <p:cBhvr>
                                        <p:cTn id="6" dur="500" fill="hold"/>
                                        <p:tgtEl>
                                          <p:spTgt spid="218117"/>
                                        </p:tgtEl>
                                        <p:attrNameLst>
                                          <p:attrName>ppt_x</p:attrName>
                                          <p:attrName>ppt_y</p:attrName>
                                        </p:attrNameLst>
                                      </p:cBhvr>
                                    </p:animMotion>
                                  </p:childTnLst>
                                </p:cTn>
                              </p:par>
                              <p:par>
                                <p:cTn id="7" presetID="19" presetClass="emph" presetSubtype="0" repeatCount="indefinite" fill="hold" grpId="0" nodeType="withEffect">
                                  <p:stCondLst>
                                    <p:cond delay="0"/>
                                  </p:stCondLst>
                                  <p:childTnLst>
                                    <p:animClr clrSpc="rgb" dir="cw">
                                      <p:cBhvr override="childStyle">
                                        <p:cTn id="8" dur="1000" fill="hold"/>
                                        <p:tgtEl>
                                          <p:spTgt spid="218116"/>
                                        </p:tgtEl>
                                        <p:attrNameLst>
                                          <p:attrName>style.color</p:attrName>
                                        </p:attrNameLst>
                                      </p:cBhvr>
                                      <p:to>
                                        <a:schemeClr val="accent2"/>
                                      </p:to>
                                    </p:animClr>
                                    <p:animClr clrSpc="rgb" dir="cw">
                                      <p:cBhvr>
                                        <p:cTn id="9" dur="1000" fill="hold"/>
                                        <p:tgtEl>
                                          <p:spTgt spid="218116"/>
                                        </p:tgtEl>
                                        <p:attrNameLst>
                                          <p:attrName>fillcolor</p:attrName>
                                        </p:attrNameLst>
                                      </p:cBhvr>
                                      <p:to>
                                        <a:schemeClr val="accent2"/>
                                      </p:to>
                                    </p:animClr>
                                    <p:set>
                                      <p:cBhvr>
                                        <p:cTn id="10" dur="1000" fill="hold"/>
                                        <p:tgtEl>
                                          <p:spTgt spid="218116"/>
                                        </p:tgtEl>
                                        <p:attrNameLst>
                                          <p:attrName>fill.type</p:attrName>
                                        </p:attrNameLst>
                                      </p:cBhvr>
                                      <p:to>
                                        <p:strVal val="solid"/>
                                      </p:to>
                                    </p:set>
                                    <p:set>
                                      <p:cBhvr>
                                        <p:cTn id="11" dur="1000" fill="hold"/>
                                        <p:tgtEl>
                                          <p:spTgt spid="218116"/>
                                        </p:tgtEl>
                                        <p:attrNameLst>
                                          <p:attrName>fill.on</p:attrName>
                                        </p:attrNameLst>
                                      </p:cBhvr>
                                      <p:to>
                                        <p:strVal val="true"/>
                                      </p:to>
                                    </p:set>
                                  </p:childTnLst>
                                </p:cTn>
                              </p:par>
                              <p:par>
                                <p:cTn id="12" presetID="26" presetClass="emph" presetSubtype="0" repeatCount="indefinite" fill="hold" grpId="0" nodeType="withEffect">
                                  <p:stCondLst>
                                    <p:cond delay="0"/>
                                  </p:stCondLst>
                                  <p:childTnLst>
                                    <p:animEffect transition="out" filter="fade">
                                      <p:cBhvr>
                                        <p:cTn id="13" dur="1000" tmFilter="0, 0; .2, .5; .8, .5; 1, 0"/>
                                        <p:tgtEl>
                                          <p:spTgt spid="13"/>
                                        </p:tgtEl>
                                      </p:cBhvr>
                                    </p:animEffect>
                                    <p:animScale>
                                      <p:cBhvr>
                                        <p:cTn id="14" dur="5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animBg="1"/>
      <p:bldP spid="218117"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425" y="1041400"/>
            <a:ext cx="7440613"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7725" y="0"/>
            <a:ext cx="1946275"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8" name="AutoShape 12"/>
          <p:cNvSpPr>
            <a:spLocks noChangeArrowheads="1"/>
          </p:cNvSpPr>
          <p:nvPr/>
        </p:nvSpPr>
        <p:spPr bwMode="auto">
          <a:xfrm>
            <a:off x="4170363" y="4168775"/>
            <a:ext cx="528637" cy="642938"/>
          </a:xfrm>
          <a:prstGeom prst="lightningBol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167949" name="Rectangle 13"/>
          <p:cNvSpPr>
            <a:spLocks noChangeArrowheads="1"/>
          </p:cNvSpPr>
          <p:nvPr/>
        </p:nvSpPr>
        <p:spPr bwMode="auto">
          <a:xfrm>
            <a:off x="2500313" y="1766888"/>
            <a:ext cx="3030537" cy="230187"/>
          </a:xfrm>
          <a:prstGeom prst="rect">
            <a:avLst/>
          </a:prstGeom>
          <a:solidFill>
            <a:srgbClr val="00CC66"/>
          </a:solidFill>
          <a:ln w="9525">
            <a:solidFill>
              <a:schemeClr val="tx1"/>
            </a:solidFill>
            <a:miter lim="800000"/>
            <a:headEnd/>
            <a:tailEnd/>
          </a:ln>
        </p:spPr>
        <p:txBody>
          <a:bodyPr wrap="none" anchor="ctr"/>
          <a:lstStyle/>
          <a:p>
            <a:pPr eaLnBrk="0" hangingPunct="0"/>
            <a:endParaRPr lang="en-US"/>
          </a:p>
        </p:txBody>
      </p:sp>
      <p:grpSp>
        <p:nvGrpSpPr>
          <p:cNvPr id="6" name="Group 24"/>
          <p:cNvGrpSpPr>
            <a:grpSpLocks/>
          </p:cNvGrpSpPr>
          <p:nvPr/>
        </p:nvGrpSpPr>
        <p:grpSpPr bwMode="auto">
          <a:xfrm rot="16200000">
            <a:off x="2142285" y="-860415"/>
            <a:ext cx="1000955" cy="2802674"/>
            <a:chOff x="4830" y="1109"/>
            <a:chExt cx="785" cy="2198"/>
          </a:xfrm>
        </p:grpSpPr>
        <p:sp>
          <p:nvSpPr>
            <p:cNvPr id="7" name="AutoShape 25"/>
            <p:cNvSpPr>
              <a:spLocks noChangeArrowheads="1"/>
            </p:cNvSpPr>
            <p:nvPr/>
          </p:nvSpPr>
          <p:spPr bwMode="auto">
            <a:xfrm rot="-60000" flipH="1" flipV="1">
              <a:off x="4830" y="1109"/>
              <a:ext cx="785" cy="21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3 w 21600"/>
                <a:gd name="T13" fmla="*/ 4501 h 21600"/>
                <a:gd name="T14" fmla="*/ 17087 w 21600"/>
                <a:gd name="T15" fmla="*/ 1709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accent1"/>
            </a:solidFill>
            <a:ln w="12700">
              <a:solidFill>
                <a:schemeClr val="tx1"/>
              </a:solidFill>
              <a:miter lim="800000"/>
              <a:headEnd/>
              <a:tailEnd/>
            </a:ln>
          </p:spPr>
          <p:txBody>
            <a:bodyPr wrap="none" anchor="ctr"/>
            <a:lstStyle/>
            <a:p>
              <a:endParaRPr lang="en-US"/>
            </a:p>
          </p:txBody>
        </p:sp>
        <p:sp>
          <p:nvSpPr>
            <p:cNvPr id="8" name="Line 26"/>
            <p:cNvSpPr>
              <a:spLocks noChangeShapeType="1"/>
            </p:cNvSpPr>
            <p:nvPr/>
          </p:nvSpPr>
          <p:spPr bwMode="auto">
            <a:xfrm rot="5400000">
              <a:off x="4299" y="2212"/>
              <a:ext cx="2063" cy="0"/>
            </a:xfrm>
            <a:prstGeom prst="line">
              <a:avLst/>
            </a:prstGeom>
            <a:noFill/>
            <a:ln w="28575">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27"/>
            <p:cNvSpPr>
              <a:spLocks noChangeShapeType="1"/>
            </p:cNvSpPr>
            <p:nvPr/>
          </p:nvSpPr>
          <p:spPr bwMode="auto">
            <a:xfrm rot="5400000">
              <a:off x="4248" y="2212"/>
              <a:ext cx="2063" cy="0"/>
            </a:xfrm>
            <a:prstGeom prst="line">
              <a:avLst/>
            </a:prstGeom>
            <a:noFill/>
            <a:ln w="28575">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28"/>
            <p:cNvSpPr>
              <a:spLocks noChangeShapeType="1"/>
            </p:cNvSpPr>
            <p:nvPr/>
          </p:nvSpPr>
          <p:spPr bwMode="auto">
            <a:xfrm rot="5400000">
              <a:off x="4197" y="2212"/>
              <a:ext cx="2063" cy="0"/>
            </a:xfrm>
            <a:prstGeom prst="line">
              <a:avLst/>
            </a:prstGeom>
            <a:noFill/>
            <a:ln w="28575">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29"/>
            <p:cNvSpPr>
              <a:spLocks noChangeShapeType="1"/>
            </p:cNvSpPr>
            <p:nvPr/>
          </p:nvSpPr>
          <p:spPr bwMode="auto">
            <a:xfrm rot="5400000">
              <a:off x="4065" y="2209"/>
              <a:ext cx="2063"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2" name="TextBox 11"/>
          <p:cNvSpPr txBox="1"/>
          <p:nvPr/>
        </p:nvSpPr>
        <p:spPr>
          <a:xfrm>
            <a:off x="4066666" y="69830"/>
            <a:ext cx="3248164" cy="923330"/>
          </a:xfrm>
          <a:prstGeom prst="rect">
            <a:avLst/>
          </a:prstGeom>
          <a:noFill/>
        </p:spPr>
        <p:txBody>
          <a:bodyPr wrap="square" rtlCol="0">
            <a:spAutoFit/>
          </a:bodyPr>
          <a:lstStyle/>
          <a:p>
            <a:r>
              <a:rPr lang="en-US" dirty="0" smtClean="0"/>
              <a:t>Inner hair cell near the </a:t>
            </a:r>
            <a:r>
              <a:rPr lang="en-US" b="1" u="sng" dirty="0" smtClean="0"/>
              <a:t>apex </a:t>
            </a:r>
            <a:r>
              <a:rPr lang="en-US" dirty="0" smtClean="0"/>
              <a:t>of the basilar membrane – tuned to low frequency sound</a:t>
            </a:r>
            <a:endParaRPr lang="en-US" dirty="0"/>
          </a:p>
        </p:txBody>
      </p:sp>
      <p:sp>
        <p:nvSpPr>
          <p:cNvPr id="13" name="Oval 31"/>
          <p:cNvSpPr>
            <a:spLocks noChangeArrowheads="1"/>
          </p:cNvSpPr>
          <p:nvPr/>
        </p:nvSpPr>
        <p:spPr bwMode="auto">
          <a:xfrm>
            <a:off x="3755529" y="657723"/>
            <a:ext cx="88900" cy="88900"/>
          </a:xfrm>
          <a:prstGeom prst="ellipse">
            <a:avLst/>
          </a:prstGeom>
          <a:solidFill>
            <a:schemeClr val="bg1"/>
          </a:solidFill>
          <a:ln w="9525">
            <a:solidFill>
              <a:schemeClr val="tx1"/>
            </a:solidFill>
            <a:round/>
            <a:headEnd/>
            <a:tailEnd/>
          </a:ln>
        </p:spPr>
        <p:txBody>
          <a:bodyPr wrap="none" anchor="ctr"/>
          <a:lstStyle/>
          <a:p>
            <a:pPr eaLnBrk="0" hangingPunct="0"/>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repeatCount="indefinite" accel="50000" decel="50000" autoRev="1" fill="hold" grpId="0" nodeType="clickEffect">
                                  <p:stCondLst>
                                    <p:cond delay="0"/>
                                  </p:stCondLst>
                                  <p:childTnLst>
                                    <p:animMotion origin="layout" path="M 1.66667E-6 -8.14815E-6 L 0.00573 0.05509 " pathEditMode="relative" ptsTypes="AA">
                                      <p:cBhvr>
                                        <p:cTn id="6" dur="1000" fill="hold"/>
                                        <p:tgtEl>
                                          <p:spTgt spid="167949"/>
                                        </p:tgtEl>
                                        <p:attrNameLst>
                                          <p:attrName>ppt_x</p:attrName>
                                          <p:attrName>ppt_y</p:attrName>
                                        </p:attrNameLst>
                                      </p:cBhvr>
                                    </p:animMotion>
                                  </p:childTnLst>
                                </p:cTn>
                              </p:par>
                              <p:par>
                                <p:cTn id="7" presetID="19" presetClass="emph" presetSubtype="0" repeatCount="indefinite" fill="hold" grpId="0" nodeType="withEffect">
                                  <p:stCondLst>
                                    <p:cond delay="0"/>
                                  </p:stCondLst>
                                  <p:childTnLst>
                                    <p:animClr clrSpc="rgb" dir="cw">
                                      <p:cBhvr override="childStyle">
                                        <p:cTn id="8" dur="2000" fill="hold"/>
                                        <p:tgtEl>
                                          <p:spTgt spid="167948"/>
                                        </p:tgtEl>
                                        <p:attrNameLst>
                                          <p:attrName>style.color</p:attrName>
                                        </p:attrNameLst>
                                      </p:cBhvr>
                                      <p:to>
                                        <a:schemeClr val="accent2"/>
                                      </p:to>
                                    </p:animClr>
                                    <p:animClr clrSpc="rgb" dir="cw">
                                      <p:cBhvr>
                                        <p:cTn id="9" dur="2000" fill="hold"/>
                                        <p:tgtEl>
                                          <p:spTgt spid="167948"/>
                                        </p:tgtEl>
                                        <p:attrNameLst>
                                          <p:attrName>fillcolor</p:attrName>
                                        </p:attrNameLst>
                                      </p:cBhvr>
                                      <p:to>
                                        <a:schemeClr val="accent2"/>
                                      </p:to>
                                    </p:animClr>
                                    <p:set>
                                      <p:cBhvr>
                                        <p:cTn id="10" dur="2000" fill="hold"/>
                                        <p:tgtEl>
                                          <p:spTgt spid="167948"/>
                                        </p:tgtEl>
                                        <p:attrNameLst>
                                          <p:attrName>fill.type</p:attrName>
                                        </p:attrNameLst>
                                      </p:cBhvr>
                                      <p:to>
                                        <p:strVal val="solid"/>
                                      </p:to>
                                    </p:set>
                                    <p:set>
                                      <p:cBhvr>
                                        <p:cTn id="11" dur="2000" fill="hold"/>
                                        <p:tgtEl>
                                          <p:spTgt spid="167948"/>
                                        </p:tgtEl>
                                        <p:attrNameLst>
                                          <p:attrName>fill.on</p:attrName>
                                        </p:attrNameLst>
                                      </p:cBhvr>
                                      <p:to>
                                        <p:strVal val="true"/>
                                      </p:to>
                                    </p:set>
                                  </p:childTnLst>
                                </p:cTn>
                              </p:par>
                              <p:par>
                                <p:cTn id="12" presetID="26" presetClass="emph" presetSubtype="0" repeatCount="indefinite" fill="hold" grpId="0" nodeType="withEffect">
                                  <p:stCondLst>
                                    <p:cond delay="0"/>
                                  </p:stCondLst>
                                  <p:childTnLst>
                                    <p:animEffect transition="out" filter="fade">
                                      <p:cBhvr>
                                        <p:cTn id="13" dur="2000" tmFilter="0, 0; .2, .5; .8, .5; 1, 0"/>
                                        <p:tgtEl>
                                          <p:spTgt spid="13"/>
                                        </p:tgtEl>
                                      </p:cBhvr>
                                    </p:animEffect>
                                    <p:animScale>
                                      <p:cBhvr>
                                        <p:cTn id="14" dur="10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8" grpId="0" animBg="1"/>
      <p:bldP spid="167949"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1026" descr="e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0" y="0"/>
            <a:ext cx="8455025"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27"/>
          <p:cNvGrpSpPr>
            <a:grpSpLocks/>
          </p:cNvGrpSpPr>
          <p:nvPr/>
        </p:nvGrpSpPr>
        <p:grpSpPr bwMode="auto">
          <a:xfrm>
            <a:off x="509588" y="5464175"/>
            <a:ext cx="4306887" cy="1222375"/>
            <a:chOff x="321" y="3442"/>
            <a:chExt cx="2713" cy="770"/>
          </a:xfrm>
        </p:grpSpPr>
        <p:pic>
          <p:nvPicPr>
            <p:cNvPr id="13320" name="Picture 1028" descr="soundwaves"/>
            <p:cNvPicPr>
              <a:picLocks noChangeAspect="1" noChangeArrowheads="1"/>
            </p:cNvPicPr>
            <p:nvPr/>
          </p:nvPicPr>
          <p:blipFill>
            <a:blip r:embed="rId4" cstate="print">
              <a:extLst>
                <a:ext uri="{28A0092B-C50C-407E-A947-70E740481C1C}">
                  <a14:useLocalDpi xmlns:a14="http://schemas.microsoft.com/office/drawing/2010/main" val="0"/>
                </a:ext>
              </a:extLst>
            </a:blip>
            <a:srcRect t="60117" b="23286"/>
            <a:stretch>
              <a:fillRect/>
            </a:stretch>
          </p:blipFill>
          <p:spPr bwMode="auto">
            <a:xfrm>
              <a:off x="321" y="3442"/>
              <a:ext cx="2713"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1029"/>
            <p:cNvSpPr txBox="1">
              <a:spLocks noChangeArrowheads="1"/>
            </p:cNvSpPr>
            <p:nvPr/>
          </p:nvSpPr>
          <p:spPr bwMode="auto">
            <a:xfrm>
              <a:off x="1116" y="3962"/>
              <a:ext cx="14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2000" b="1">
                  <a:latin typeface="Arial" pitchFamily="34" charset="0"/>
                </a:rPr>
                <a:t>From sound wave</a:t>
              </a:r>
            </a:p>
          </p:txBody>
        </p:sp>
      </p:grpSp>
      <p:grpSp>
        <p:nvGrpSpPr>
          <p:cNvPr id="3" name="Group 1030"/>
          <p:cNvGrpSpPr>
            <a:grpSpLocks/>
          </p:cNvGrpSpPr>
          <p:nvPr/>
        </p:nvGrpSpPr>
        <p:grpSpPr bwMode="auto">
          <a:xfrm>
            <a:off x="6302375" y="5186363"/>
            <a:ext cx="2492375" cy="1671637"/>
            <a:chOff x="3970" y="3267"/>
            <a:chExt cx="1570" cy="1053"/>
          </a:xfrm>
        </p:grpSpPr>
        <p:pic>
          <p:nvPicPr>
            <p:cNvPr id="13318" name="Picture 1031"/>
            <p:cNvPicPr>
              <a:picLocks noChangeAspect="1" noChangeArrowheads="1"/>
            </p:cNvPicPr>
            <p:nvPr/>
          </p:nvPicPr>
          <p:blipFill>
            <a:blip r:embed="rId5" cstate="print">
              <a:extLst>
                <a:ext uri="{28A0092B-C50C-407E-A947-70E740481C1C}">
                  <a14:useLocalDpi xmlns:a14="http://schemas.microsoft.com/office/drawing/2010/main" val="0"/>
                </a:ext>
              </a:extLst>
            </a:blip>
            <a:srcRect b="3981"/>
            <a:stretch>
              <a:fillRect/>
            </a:stretch>
          </p:blipFill>
          <p:spPr bwMode="auto">
            <a:xfrm>
              <a:off x="3970" y="3267"/>
              <a:ext cx="1015" cy="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1032"/>
            <p:cNvSpPr txBox="1">
              <a:spLocks noChangeArrowheads="1"/>
            </p:cNvSpPr>
            <p:nvPr/>
          </p:nvSpPr>
          <p:spPr bwMode="auto">
            <a:xfrm>
              <a:off x="5070" y="3507"/>
              <a:ext cx="47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2000" b="1">
                  <a:latin typeface="Arial" pitchFamily="34" charset="0"/>
                </a:rPr>
                <a:t>To hair cell</a:t>
              </a:r>
            </a:p>
          </p:txBody>
        </p:sp>
      </p:grpSp>
      <p:pic>
        <p:nvPicPr>
          <p:cNvPr id="9" name="Picture 4" descr="jet engine"/>
          <p:cNvPicPr>
            <a:picLocks noChangeAspect="1" noChangeArrowheads="1"/>
          </p:cNvPicPr>
          <p:nvPr/>
        </p:nvPicPr>
        <p:blipFill>
          <a:blip r:embed="rId6" cstate="print"/>
          <a:srcRect/>
          <a:stretch>
            <a:fillRect/>
          </a:stretch>
        </p:blipFill>
        <p:spPr bwMode="auto">
          <a:xfrm rot="20235855">
            <a:off x="1343025" y="2263775"/>
            <a:ext cx="3954463" cy="1524000"/>
          </a:xfrm>
          <a:prstGeom prst="rect">
            <a:avLst/>
          </a:prstGeom>
          <a:ln>
            <a:noFill/>
          </a:ln>
          <a:effectLst>
            <a:outerShdw blurRad="190500" algn="tl" rotWithShape="0">
              <a:srgbClr val="000000">
                <a:alpha val="70000"/>
              </a:srgbClr>
            </a:outerShdw>
          </a:effectLs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with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3413" y="1425575"/>
            <a:ext cx="6208712"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a:hlinkClick r:id="rId4" action="ppaction://hlinkfile"/>
          </p:cNvPr>
          <p:cNvSpPr txBox="1">
            <a:spLocks noChangeArrowheads="1"/>
          </p:cNvSpPr>
          <p:nvPr/>
        </p:nvSpPr>
        <p:spPr bwMode="auto">
          <a:xfrm>
            <a:off x="2214563" y="188913"/>
            <a:ext cx="5757862" cy="131127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4000" dirty="0">
                <a:solidFill>
                  <a:schemeClr val="tx2"/>
                </a:solidFill>
                <a:effectLst>
                  <a:outerShdw blurRad="38100" dist="38100" dir="2700000" algn="tl">
                    <a:srgbClr val="000000">
                      <a:alpha val="43137"/>
                    </a:srgbClr>
                  </a:outerShdw>
                </a:effectLst>
                <a:latin typeface="+mn-lt"/>
              </a:rPr>
              <a:t>Outer Hair Cells</a:t>
            </a:r>
          </a:p>
          <a:p>
            <a:pPr algn="ctr" eaLnBrk="0" fontAlgn="auto" hangingPunct="0">
              <a:spcBef>
                <a:spcPts val="0"/>
              </a:spcBef>
              <a:spcAft>
                <a:spcPts val="0"/>
              </a:spcAft>
              <a:defRPr/>
            </a:pPr>
            <a:r>
              <a:rPr lang="en-US" sz="4000" dirty="0">
                <a:solidFill>
                  <a:schemeClr val="tx2"/>
                </a:solidFill>
                <a:effectLst>
                  <a:outerShdw blurRad="38100" dist="38100" dir="2700000" algn="tl">
                    <a:srgbClr val="000000">
                      <a:alpha val="43137"/>
                    </a:srgbClr>
                  </a:outerShdw>
                </a:effectLst>
                <a:latin typeface="+mn-lt"/>
              </a:rPr>
              <a:t>and the Cochlear Amplifier</a:t>
            </a:r>
          </a:p>
        </p:txBody>
      </p:sp>
      <p:sp>
        <p:nvSpPr>
          <p:cNvPr id="168964" name="Rectangle 4"/>
          <p:cNvSpPr>
            <a:spLocks noChangeArrowheads="1"/>
          </p:cNvSpPr>
          <p:nvPr/>
        </p:nvSpPr>
        <p:spPr bwMode="auto">
          <a:xfrm>
            <a:off x="6365875" y="3784600"/>
            <a:ext cx="614363" cy="3524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8966" name="Line 6"/>
          <p:cNvSpPr>
            <a:spLocks noChangeShapeType="1"/>
          </p:cNvSpPr>
          <p:nvPr/>
        </p:nvSpPr>
        <p:spPr bwMode="auto">
          <a:xfrm flipH="1">
            <a:off x="4781550" y="4133850"/>
            <a:ext cx="174625" cy="3635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8967" name="Line 7"/>
          <p:cNvSpPr>
            <a:spLocks noChangeShapeType="1"/>
          </p:cNvSpPr>
          <p:nvPr/>
        </p:nvSpPr>
        <p:spPr bwMode="auto">
          <a:xfrm rot="20109247" flipV="1">
            <a:off x="5524500" y="4210050"/>
            <a:ext cx="174625" cy="3635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8"/>
          <p:cNvGrpSpPr>
            <a:grpSpLocks/>
          </p:cNvGrpSpPr>
          <p:nvPr/>
        </p:nvGrpSpPr>
        <p:grpSpPr bwMode="auto">
          <a:xfrm>
            <a:off x="5789613" y="1520825"/>
            <a:ext cx="3113087" cy="2076450"/>
            <a:chOff x="3647" y="958"/>
            <a:chExt cx="1961" cy="1308"/>
          </a:xfrm>
        </p:grpSpPr>
        <p:sp>
          <p:nvSpPr>
            <p:cNvPr id="28680" name="Text Box 9"/>
            <p:cNvSpPr txBox="1">
              <a:spLocks noChangeArrowheads="1"/>
            </p:cNvSpPr>
            <p:nvPr/>
          </p:nvSpPr>
          <p:spPr bwMode="auto">
            <a:xfrm>
              <a:off x="3804" y="958"/>
              <a:ext cx="180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r"/>
              <a:r>
                <a:rPr lang="en-US" sz="2400" b="1">
                  <a:solidFill>
                    <a:srgbClr val="3333CC"/>
                  </a:solidFill>
                  <a:latin typeface="Eurostile"/>
                </a:rPr>
                <a:t>Cilia Attached to</a:t>
              </a:r>
            </a:p>
            <a:p>
              <a:pPr algn="r"/>
              <a:r>
                <a:rPr lang="en-US" sz="2400" b="1">
                  <a:solidFill>
                    <a:srgbClr val="3333CC"/>
                  </a:solidFill>
                  <a:latin typeface="Eurostile"/>
                </a:rPr>
                <a:t>Tectorial Membrane</a:t>
              </a:r>
              <a:endParaRPr lang="en-US" sz="2400">
                <a:solidFill>
                  <a:srgbClr val="3333CC"/>
                </a:solidFill>
                <a:latin typeface="Eurostile"/>
              </a:endParaRPr>
            </a:p>
          </p:txBody>
        </p:sp>
        <p:sp>
          <p:nvSpPr>
            <p:cNvPr id="28681" name="Line 10"/>
            <p:cNvSpPr>
              <a:spLocks noChangeShapeType="1"/>
            </p:cNvSpPr>
            <p:nvPr/>
          </p:nvSpPr>
          <p:spPr bwMode="auto">
            <a:xfrm flipH="1">
              <a:off x="3647" y="1466"/>
              <a:ext cx="936" cy="800"/>
            </a:xfrm>
            <a:prstGeom prst="line">
              <a:avLst/>
            </a:prstGeom>
            <a:noFill/>
            <a:ln w="38100">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168962"/>
                                        </p:tgtEl>
                                        <p:attrNameLst>
                                          <p:attrName>style.visibility</p:attrName>
                                        </p:attrNameLst>
                                      </p:cBhvr>
                                      <p:to>
                                        <p:strVal val="visible"/>
                                      </p:to>
                                    </p:set>
                                    <p:animEffect transition="in" filter="barn(outHorizontal)">
                                      <p:cBhvr>
                                        <p:cTn id="7" dur="500"/>
                                        <p:tgtEl>
                                          <p:spTgt spid="168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36" fill="hold" grpId="0" nodeType="clickEffect">
                                  <p:stCondLst>
                                    <p:cond delay="0"/>
                                  </p:stCondLst>
                                  <p:childTnLst>
                                    <p:set>
                                      <p:cBhvr>
                                        <p:cTn id="11" dur="1" fill="hold">
                                          <p:stCondLst>
                                            <p:cond delay="0"/>
                                          </p:stCondLst>
                                        </p:cTn>
                                        <p:tgtEl>
                                          <p:spTgt spid="168964"/>
                                        </p:tgtEl>
                                        <p:attrNameLst>
                                          <p:attrName>style.visibility</p:attrName>
                                        </p:attrNameLst>
                                      </p:cBhvr>
                                      <p:to>
                                        <p:strVal val="visible"/>
                                      </p:to>
                                    </p:set>
                                    <p:anim calcmode="lin" valueType="num">
                                      <p:cBhvr>
                                        <p:cTn id="12" dur="500" fill="hold"/>
                                        <p:tgtEl>
                                          <p:spTgt spid="168964"/>
                                        </p:tgtEl>
                                        <p:attrNameLst>
                                          <p:attrName>ppt_w</p:attrName>
                                        </p:attrNameLst>
                                      </p:cBhvr>
                                      <p:tavLst>
                                        <p:tav tm="0">
                                          <p:val>
                                            <p:strVal val="(6*min(max(#ppt_w*#ppt_h,.3),1)-7.4)/-.7*#ppt_w"/>
                                          </p:val>
                                        </p:tav>
                                        <p:tav tm="100000">
                                          <p:val>
                                            <p:strVal val="#ppt_w"/>
                                          </p:val>
                                        </p:tav>
                                      </p:tavLst>
                                    </p:anim>
                                    <p:anim calcmode="lin" valueType="num">
                                      <p:cBhvr>
                                        <p:cTn id="13" dur="500" fill="hold"/>
                                        <p:tgtEl>
                                          <p:spTgt spid="168964"/>
                                        </p:tgtEl>
                                        <p:attrNameLst>
                                          <p:attrName>ppt_h</p:attrName>
                                        </p:attrNameLst>
                                      </p:cBhvr>
                                      <p:tavLst>
                                        <p:tav tm="0">
                                          <p:val>
                                            <p:strVal val="(6*min(max(#ppt_w*#ppt_h,.3),1)-7.4)/-.7*#ppt_h"/>
                                          </p:val>
                                        </p:tav>
                                        <p:tav tm="100000">
                                          <p:val>
                                            <p:strVal val="#ppt_h"/>
                                          </p:val>
                                        </p:tav>
                                      </p:tavLst>
                                    </p:anim>
                                    <p:anim calcmode="lin" valueType="num">
                                      <p:cBhvr>
                                        <p:cTn id="14" dur="500" fill="hold"/>
                                        <p:tgtEl>
                                          <p:spTgt spid="168964"/>
                                        </p:tgtEl>
                                        <p:attrNameLst>
                                          <p:attrName>ppt_x</p:attrName>
                                        </p:attrNameLst>
                                      </p:cBhvr>
                                      <p:tavLst>
                                        <p:tav tm="0">
                                          <p:val>
                                            <p:fltVal val="0.5"/>
                                          </p:val>
                                        </p:tav>
                                        <p:tav tm="100000">
                                          <p:val>
                                            <p:strVal val="#ppt_x"/>
                                          </p:val>
                                        </p:tav>
                                      </p:tavLst>
                                    </p:anim>
                                    <p:anim calcmode="lin" valueType="num">
                                      <p:cBhvr>
                                        <p:cTn id="15" dur="500" fill="hold"/>
                                        <p:tgtEl>
                                          <p:spTgt spid="168964"/>
                                        </p:tgtEl>
                                        <p:attrNameLst>
                                          <p:attrName>ppt_y</p:attrName>
                                        </p:attrNameLst>
                                      </p:cBhvr>
                                      <p:tavLst>
                                        <p:tav tm="0">
                                          <p:val>
                                            <p:strVal val="1+(6*min(max(#ppt_w*#ppt_h,.3),1)-7.4)/-.7*#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1+#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8966"/>
                                        </p:tgtEl>
                                        <p:attrNameLst>
                                          <p:attrName>style.visibility</p:attrName>
                                        </p:attrNameLst>
                                      </p:cBhvr>
                                      <p:to>
                                        <p:strVal val="visible"/>
                                      </p:to>
                                    </p:set>
                                    <p:animEffect transition="in" filter="wipe(up)">
                                      <p:cBhvr>
                                        <p:cTn id="26" dur="500"/>
                                        <p:tgtEl>
                                          <p:spTgt spid="16896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8967"/>
                                        </p:tgtEl>
                                        <p:attrNameLst>
                                          <p:attrName>style.visibility</p:attrName>
                                        </p:attrNameLst>
                                      </p:cBhvr>
                                      <p:to>
                                        <p:strVal val="visible"/>
                                      </p:to>
                                    </p:set>
                                    <p:animEffect transition="in" filter="wipe(down)">
                                      <p:cBhvr>
                                        <p:cTn id="31" dur="500"/>
                                        <p:tgtEl>
                                          <p:spTgt spid="168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p:bldP spid="168966" grpId="0" animBg="1"/>
      <p:bldP spid="16896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698" name="Group 1035"/>
          <p:cNvGrpSpPr>
            <a:grpSpLocks/>
          </p:cNvGrpSpPr>
          <p:nvPr/>
        </p:nvGrpSpPr>
        <p:grpSpPr bwMode="auto">
          <a:xfrm>
            <a:off x="0" y="1528763"/>
            <a:ext cx="5614988" cy="3765550"/>
            <a:chOff x="0" y="1104"/>
            <a:chExt cx="3537" cy="2372"/>
          </a:xfrm>
        </p:grpSpPr>
        <p:pic>
          <p:nvPicPr>
            <p:cNvPr id="29706" name="Picture 1027" descr="cor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04"/>
              <a:ext cx="3537" cy="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Rectangle 1028"/>
            <p:cNvSpPr>
              <a:spLocks noChangeArrowheads="1"/>
            </p:cNvSpPr>
            <p:nvPr/>
          </p:nvSpPr>
          <p:spPr bwMode="auto">
            <a:xfrm>
              <a:off x="840" y="1347"/>
              <a:ext cx="487" cy="32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grpSp>
      <p:sp>
        <p:nvSpPr>
          <p:cNvPr id="29699" name="Text Box 1029"/>
          <p:cNvSpPr txBox="1">
            <a:spLocks noChangeArrowheads="1"/>
          </p:cNvSpPr>
          <p:nvPr/>
        </p:nvSpPr>
        <p:spPr bwMode="auto">
          <a:xfrm>
            <a:off x="0" y="874713"/>
            <a:ext cx="1593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b="1">
                <a:latin typeface="Arial" pitchFamily="34" charset="0"/>
              </a:rPr>
              <a:t>Cross-</a:t>
            </a:r>
          </a:p>
          <a:p>
            <a:pPr algn="ctr"/>
            <a:r>
              <a:rPr lang="en-US" b="1">
                <a:latin typeface="Arial" pitchFamily="34" charset="0"/>
              </a:rPr>
              <a:t>Section View</a:t>
            </a:r>
          </a:p>
        </p:txBody>
      </p:sp>
      <p:grpSp>
        <p:nvGrpSpPr>
          <p:cNvPr id="29700" name="Group 1030"/>
          <p:cNvGrpSpPr>
            <a:grpSpLocks/>
          </p:cNvGrpSpPr>
          <p:nvPr/>
        </p:nvGrpSpPr>
        <p:grpSpPr bwMode="auto">
          <a:xfrm>
            <a:off x="5691188" y="0"/>
            <a:ext cx="3452812" cy="6858000"/>
            <a:chOff x="0" y="0"/>
            <a:chExt cx="2175" cy="4320"/>
          </a:xfrm>
        </p:grpSpPr>
        <p:pic>
          <p:nvPicPr>
            <p:cNvPr id="29703" name="Picture 1031" descr="haircel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175" cy="432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704" name="Line 1032"/>
            <p:cNvSpPr>
              <a:spLocks noChangeShapeType="1"/>
            </p:cNvSpPr>
            <p:nvPr/>
          </p:nvSpPr>
          <p:spPr bwMode="auto">
            <a:xfrm>
              <a:off x="331" y="4066"/>
              <a:ext cx="140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5" name="Line 1033"/>
            <p:cNvSpPr>
              <a:spLocks noChangeShapeType="1"/>
            </p:cNvSpPr>
            <p:nvPr/>
          </p:nvSpPr>
          <p:spPr bwMode="auto">
            <a:xfrm>
              <a:off x="324" y="112"/>
              <a:ext cx="140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9701" name="Text Box 1034"/>
          <p:cNvSpPr txBox="1">
            <a:spLocks noChangeArrowheads="1"/>
          </p:cNvSpPr>
          <p:nvPr/>
        </p:nvSpPr>
        <p:spPr bwMode="auto">
          <a:xfrm>
            <a:off x="4173538" y="0"/>
            <a:ext cx="1495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b="1">
                <a:latin typeface="Arial" pitchFamily="34" charset="0"/>
              </a:rPr>
              <a:t>View from Above</a:t>
            </a:r>
          </a:p>
        </p:txBody>
      </p:sp>
      <p:sp>
        <p:nvSpPr>
          <p:cNvPr id="29702" name="Text Box 1036">
            <a:hlinkClick r:id="rId5" action="ppaction://hlinkfile"/>
          </p:cNvPr>
          <p:cNvSpPr txBox="1">
            <a:spLocks noChangeArrowheads="1"/>
          </p:cNvSpPr>
          <p:nvPr/>
        </p:nvSpPr>
        <p:spPr bwMode="auto">
          <a:xfrm>
            <a:off x="0" y="5356225"/>
            <a:ext cx="54911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2800">
                <a:solidFill>
                  <a:schemeClr val="tx2"/>
                </a:solidFill>
              </a:rPr>
              <a:t>Outer Hair Cells act as ‘frequency specific’ amplifiers, like an ‘equalizer’ on your stereo</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2">
            <a:hlinkClick r:id="rId3" action="ppaction://hlinkfile"/>
          </p:cNvPr>
          <p:cNvSpPr txBox="1">
            <a:spLocks noChangeArrowheads="1"/>
          </p:cNvSpPr>
          <p:nvPr/>
        </p:nvSpPr>
        <p:spPr bwMode="auto">
          <a:xfrm>
            <a:off x="1693863" y="188913"/>
            <a:ext cx="5756275" cy="131127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4000" dirty="0">
                <a:solidFill>
                  <a:schemeClr val="tx2"/>
                </a:solidFill>
                <a:effectLst>
                  <a:outerShdw blurRad="38100" dist="38100" dir="2700000" algn="tl">
                    <a:srgbClr val="000000">
                      <a:alpha val="43137"/>
                    </a:srgbClr>
                  </a:outerShdw>
                </a:effectLst>
                <a:latin typeface="+mn-lt"/>
              </a:rPr>
              <a:t>Outer Hair Cells</a:t>
            </a:r>
          </a:p>
          <a:p>
            <a:pPr algn="ctr" eaLnBrk="0" fontAlgn="auto" hangingPunct="0">
              <a:spcBef>
                <a:spcPts val="0"/>
              </a:spcBef>
              <a:spcAft>
                <a:spcPts val="0"/>
              </a:spcAft>
              <a:defRPr/>
            </a:pPr>
            <a:r>
              <a:rPr lang="en-US" sz="4000" dirty="0">
                <a:solidFill>
                  <a:schemeClr val="tx2"/>
                </a:solidFill>
                <a:effectLst>
                  <a:outerShdw blurRad="38100" dist="38100" dir="2700000" algn="tl">
                    <a:srgbClr val="000000">
                      <a:alpha val="43137"/>
                    </a:srgbClr>
                  </a:outerShdw>
                </a:effectLst>
                <a:latin typeface="+mn-lt"/>
              </a:rPr>
              <a:t>and the Cochlear Amplifier</a:t>
            </a:r>
          </a:p>
        </p:txBody>
      </p:sp>
      <p:sp>
        <p:nvSpPr>
          <p:cNvPr id="30723" name="Rectangle 4"/>
          <p:cNvSpPr>
            <a:spLocks noChangeArrowheads="1"/>
          </p:cNvSpPr>
          <p:nvPr/>
        </p:nvSpPr>
        <p:spPr bwMode="auto">
          <a:xfrm>
            <a:off x="1366838" y="2417313"/>
            <a:ext cx="2589212" cy="3048000"/>
          </a:xfrm>
          <a:prstGeom prst="rect">
            <a:avLst/>
          </a:prstGeom>
          <a:solidFill>
            <a:schemeClr val="bg2"/>
          </a:solidFill>
          <a:ln w="57150">
            <a:solidFill>
              <a:schemeClr val="bg2"/>
            </a:solidFill>
            <a:miter lim="800000"/>
            <a:headEnd type="none" w="sm" len="sm"/>
            <a:tailEnd type="none" w="sm" len="sm"/>
          </a:ln>
        </p:spPr>
        <p:txBody>
          <a:bodyPr wrap="none" anchor="ctr"/>
          <a:lstStyle/>
          <a:p>
            <a:pPr eaLnBrk="0" hangingPunct="0"/>
            <a:endParaRPr lang="en-US"/>
          </a:p>
        </p:txBody>
      </p:sp>
      <p:grpSp>
        <p:nvGrpSpPr>
          <p:cNvPr id="30724" name="Group 5"/>
          <p:cNvGrpSpPr>
            <a:grpSpLocks/>
          </p:cNvGrpSpPr>
          <p:nvPr/>
        </p:nvGrpSpPr>
        <p:grpSpPr bwMode="auto">
          <a:xfrm flipH="1">
            <a:off x="2047875" y="2893563"/>
            <a:ext cx="860425" cy="1884362"/>
            <a:chOff x="1962" y="2804"/>
            <a:chExt cx="542" cy="1187"/>
          </a:xfrm>
        </p:grpSpPr>
        <p:sp>
          <p:nvSpPr>
            <p:cNvPr id="30777" name="Freeform 6"/>
            <p:cNvSpPr>
              <a:spLocks/>
            </p:cNvSpPr>
            <p:nvPr/>
          </p:nvSpPr>
          <p:spPr bwMode="auto">
            <a:xfrm>
              <a:off x="1991" y="2804"/>
              <a:ext cx="52" cy="450"/>
            </a:xfrm>
            <a:custGeom>
              <a:avLst/>
              <a:gdLst>
                <a:gd name="T0" fmla="*/ 52 w 52"/>
                <a:gd name="T1" fmla="*/ 0 h 450"/>
                <a:gd name="T2" fmla="*/ 18 w 52"/>
                <a:gd name="T3" fmla="*/ 450 h 450"/>
                <a:gd name="T4" fmla="*/ 0 60000 65536"/>
                <a:gd name="T5" fmla="*/ 0 60000 65536"/>
                <a:gd name="T6" fmla="*/ 0 w 52"/>
                <a:gd name="T7" fmla="*/ 0 h 450"/>
                <a:gd name="T8" fmla="*/ 52 w 52"/>
                <a:gd name="T9" fmla="*/ 450 h 450"/>
              </a:gdLst>
              <a:ahLst/>
              <a:cxnLst>
                <a:cxn ang="T4">
                  <a:pos x="T0" y="T1"/>
                </a:cxn>
                <a:cxn ang="T5">
                  <a:pos x="T2" y="T3"/>
                </a:cxn>
              </a:cxnLst>
              <a:rect l="T6" t="T7" r="T8" b="T9"/>
              <a:pathLst>
                <a:path w="52" h="450">
                  <a:moveTo>
                    <a:pt x="52" y="0"/>
                  </a:moveTo>
                  <a:cubicBezTo>
                    <a:pt x="0" y="157"/>
                    <a:pt x="18" y="260"/>
                    <a:pt x="18" y="45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78" name="Freeform 7"/>
            <p:cNvSpPr>
              <a:spLocks/>
            </p:cNvSpPr>
            <p:nvPr/>
          </p:nvSpPr>
          <p:spPr bwMode="auto">
            <a:xfrm>
              <a:off x="2110" y="2931"/>
              <a:ext cx="15" cy="323"/>
            </a:xfrm>
            <a:custGeom>
              <a:avLst/>
              <a:gdLst>
                <a:gd name="T0" fmla="*/ 0 w 15"/>
                <a:gd name="T1" fmla="*/ 0 h 323"/>
                <a:gd name="T2" fmla="*/ 12 w 15"/>
                <a:gd name="T3" fmla="*/ 323 h 323"/>
                <a:gd name="T4" fmla="*/ 0 60000 65536"/>
                <a:gd name="T5" fmla="*/ 0 60000 65536"/>
                <a:gd name="T6" fmla="*/ 0 w 15"/>
                <a:gd name="T7" fmla="*/ 0 h 323"/>
                <a:gd name="T8" fmla="*/ 15 w 15"/>
                <a:gd name="T9" fmla="*/ 323 h 323"/>
              </a:gdLst>
              <a:ahLst/>
              <a:cxnLst>
                <a:cxn ang="T4">
                  <a:pos x="T0" y="T1"/>
                </a:cxn>
                <a:cxn ang="T5">
                  <a:pos x="T2" y="T3"/>
                </a:cxn>
              </a:cxnLst>
              <a:rect l="T6" t="T7" r="T8" b="T9"/>
              <a:pathLst>
                <a:path w="15" h="323">
                  <a:moveTo>
                    <a:pt x="0" y="0"/>
                  </a:moveTo>
                  <a:cubicBezTo>
                    <a:pt x="15" y="223"/>
                    <a:pt x="12" y="115"/>
                    <a:pt x="12" y="323"/>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79" name="Freeform 8"/>
            <p:cNvSpPr>
              <a:spLocks/>
            </p:cNvSpPr>
            <p:nvPr/>
          </p:nvSpPr>
          <p:spPr bwMode="auto">
            <a:xfrm>
              <a:off x="2226" y="2977"/>
              <a:ext cx="49" cy="277"/>
            </a:xfrm>
            <a:custGeom>
              <a:avLst/>
              <a:gdLst>
                <a:gd name="T0" fmla="*/ 0 w 49"/>
                <a:gd name="T1" fmla="*/ 0 h 277"/>
                <a:gd name="T2" fmla="*/ 46 w 49"/>
                <a:gd name="T3" fmla="*/ 150 h 277"/>
                <a:gd name="T4" fmla="*/ 46 w 49"/>
                <a:gd name="T5" fmla="*/ 277 h 277"/>
                <a:gd name="T6" fmla="*/ 0 60000 65536"/>
                <a:gd name="T7" fmla="*/ 0 60000 65536"/>
                <a:gd name="T8" fmla="*/ 0 60000 65536"/>
                <a:gd name="T9" fmla="*/ 0 w 49"/>
                <a:gd name="T10" fmla="*/ 0 h 277"/>
                <a:gd name="T11" fmla="*/ 49 w 49"/>
                <a:gd name="T12" fmla="*/ 277 h 277"/>
              </a:gdLst>
              <a:ahLst/>
              <a:cxnLst>
                <a:cxn ang="T6">
                  <a:pos x="T0" y="T1"/>
                </a:cxn>
                <a:cxn ang="T7">
                  <a:pos x="T2" y="T3"/>
                </a:cxn>
                <a:cxn ang="T8">
                  <a:pos x="T4" y="T5"/>
                </a:cxn>
              </a:cxnLst>
              <a:rect l="T9" t="T10" r="T11" b="T12"/>
              <a:pathLst>
                <a:path w="49" h="277">
                  <a:moveTo>
                    <a:pt x="0" y="0"/>
                  </a:moveTo>
                  <a:cubicBezTo>
                    <a:pt x="11" y="48"/>
                    <a:pt x="42" y="101"/>
                    <a:pt x="46" y="150"/>
                  </a:cubicBezTo>
                  <a:cubicBezTo>
                    <a:pt x="49" y="192"/>
                    <a:pt x="46" y="235"/>
                    <a:pt x="46" y="277"/>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80" name="Freeform 9"/>
            <p:cNvSpPr>
              <a:spLocks/>
            </p:cNvSpPr>
            <p:nvPr/>
          </p:nvSpPr>
          <p:spPr bwMode="auto">
            <a:xfrm>
              <a:off x="2372" y="3081"/>
              <a:ext cx="47" cy="173"/>
            </a:xfrm>
            <a:custGeom>
              <a:avLst/>
              <a:gdLst>
                <a:gd name="T0" fmla="*/ 0 w 1"/>
                <a:gd name="T1" fmla="*/ 0 h 230"/>
                <a:gd name="T2" fmla="*/ 0 w 1"/>
                <a:gd name="T3" fmla="*/ 14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cubicBezTo>
                    <a:pt x="0" y="77"/>
                    <a:pt x="0" y="153"/>
                    <a:pt x="0" y="23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81" name="Freeform 10"/>
            <p:cNvSpPr>
              <a:spLocks/>
            </p:cNvSpPr>
            <p:nvPr/>
          </p:nvSpPr>
          <p:spPr bwMode="auto">
            <a:xfrm>
              <a:off x="1962" y="3186"/>
              <a:ext cx="542" cy="805"/>
            </a:xfrm>
            <a:custGeom>
              <a:avLst/>
              <a:gdLst>
                <a:gd name="T0" fmla="*/ 23 w 542"/>
                <a:gd name="T1" fmla="*/ 113 h 805"/>
                <a:gd name="T2" fmla="*/ 450 w 542"/>
                <a:gd name="T3" fmla="*/ 147 h 805"/>
                <a:gd name="T4" fmla="*/ 461 w 542"/>
                <a:gd name="T5" fmla="*/ 563 h 805"/>
                <a:gd name="T6" fmla="*/ 438 w 542"/>
                <a:gd name="T7" fmla="*/ 644 h 805"/>
                <a:gd name="T8" fmla="*/ 392 w 542"/>
                <a:gd name="T9" fmla="*/ 713 h 805"/>
                <a:gd name="T10" fmla="*/ 334 w 542"/>
                <a:gd name="T11" fmla="*/ 805 h 805"/>
                <a:gd name="T12" fmla="*/ 254 w 542"/>
                <a:gd name="T13" fmla="*/ 794 h 805"/>
                <a:gd name="T14" fmla="*/ 207 w 542"/>
                <a:gd name="T15" fmla="*/ 701 h 805"/>
                <a:gd name="T16" fmla="*/ 138 w 542"/>
                <a:gd name="T17" fmla="*/ 644 h 805"/>
                <a:gd name="T18" fmla="*/ 23 w 542"/>
                <a:gd name="T19" fmla="*/ 471 h 805"/>
                <a:gd name="T20" fmla="*/ 0 w 542"/>
                <a:gd name="T21" fmla="*/ 401 h 805"/>
                <a:gd name="T22" fmla="*/ 11 w 542"/>
                <a:gd name="T23" fmla="*/ 159 h 805"/>
                <a:gd name="T24" fmla="*/ 23 w 542"/>
                <a:gd name="T25" fmla="*/ 113 h 8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2"/>
                <a:gd name="T40" fmla="*/ 0 h 805"/>
                <a:gd name="T41" fmla="*/ 542 w 542"/>
                <a:gd name="T42" fmla="*/ 805 h 8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2" h="805">
                  <a:moveTo>
                    <a:pt x="23" y="113"/>
                  </a:moveTo>
                  <a:cubicBezTo>
                    <a:pt x="171" y="122"/>
                    <a:pt x="301" y="139"/>
                    <a:pt x="450" y="147"/>
                  </a:cubicBezTo>
                  <a:cubicBezTo>
                    <a:pt x="542" y="287"/>
                    <a:pt x="482" y="180"/>
                    <a:pt x="461" y="563"/>
                  </a:cubicBezTo>
                  <a:cubicBezTo>
                    <a:pt x="460" y="572"/>
                    <a:pt x="445" y="632"/>
                    <a:pt x="438" y="644"/>
                  </a:cubicBezTo>
                  <a:cubicBezTo>
                    <a:pt x="425" y="668"/>
                    <a:pt x="392" y="713"/>
                    <a:pt x="392" y="713"/>
                  </a:cubicBezTo>
                  <a:cubicBezTo>
                    <a:pt x="378" y="768"/>
                    <a:pt x="390" y="787"/>
                    <a:pt x="334" y="805"/>
                  </a:cubicBezTo>
                  <a:cubicBezTo>
                    <a:pt x="307" y="801"/>
                    <a:pt x="280" y="802"/>
                    <a:pt x="254" y="794"/>
                  </a:cubicBezTo>
                  <a:cubicBezTo>
                    <a:pt x="215" y="781"/>
                    <a:pt x="227" y="721"/>
                    <a:pt x="207" y="701"/>
                  </a:cubicBezTo>
                  <a:cubicBezTo>
                    <a:pt x="163" y="657"/>
                    <a:pt x="186" y="676"/>
                    <a:pt x="138" y="644"/>
                  </a:cubicBezTo>
                  <a:cubicBezTo>
                    <a:pt x="120" y="617"/>
                    <a:pt x="34" y="503"/>
                    <a:pt x="23" y="471"/>
                  </a:cubicBezTo>
                  <a:cubicBezTo>
                    <a:pt x="15" y="448"/>
                    <a:pt x="0" y="401"/>
                    <a:pt x="0" y="401"/>
                  </a:cubicBezTo>
                  <a:cubicBezTo>
                    <a:pt x="4" y="320"/>
                    <a:pt x="4" y="239"/>
                    <a:pt x="11" y="159"/>
                  </a:cubicBezTo>
                  <a:cubicBezTo>
                    <a:pt x="24" y="0"/>
                    <a:pt x="23" y="172"/>
                    <a:pt x="23" y="113"/>
                  </a:cubicBez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0725" name="Group 11"/>
          <p:cNvGrpSpPr>
            <a:grpSpLocks/>
          </p:cNvGrpSpPr>
          <p:nvPr/>
        </p:nvGrpSpPr>
        <p:grpSpPr bwMode="auto">
          <a:xfrm>
            <a:off x="2206625" y="3892100"/>
            <a:ext cx="463550" cy="614363"/>
            <a:chOff x="2062" y="3433"/>
            <a:chExt cx="292" cy="387"/>
          </a:xfrm>
        </p:grpSpPr>
        <p:sp>
          <p:nvSpPr>
            <p:cNvPr id="30774" name="Freeform 12"/>
            <p:cNvSpPr>
              <a:spLocks/>
            </p:cNvSpPr>
            <p:nvPr/>
          </p:nvSpPr>
          <p:spPr bwMode="auto">
            <a:xfrm>
              <a:off x="2062" y="3433"/>
              <a:ext cx="84" cy="87"/>
            </a:xfrm>
            <a:custGeom>
              <a:avLst/>
              <a:gdLst>
                <a:gd name="T0" fmla="*/ 4 w 84"/>
                <a:gd name="T1" fmla="*/ 6 h 87"/>
                <a:gd name="T2" fmla="*/ 84 w 84"/>
                <a:gd name="T3" fmla="*/ 64 h 87"/>
                <a:gd name="T4" fmla="*/ 38 w 84"/>
                <a:gd name="T5" fmla="*/ 6 h 87"/>
                <a:gd name="T6" fmla="*/ 4 w 84"/>
                <a:gd name="T7" fmla="*/ 6 h 87"/>
                <a:gd name="T8" fmla="*/ 0 60000 65536"/>
                <a:gd name="T9" fmla="*/ 0 60000 65536"/>
                <a:gd name="T10" fmla="*/ 0 60000 65536"/>
                <a:gd name="T11" fmla="*/ 0 60000 65536"/>
                <a:gd name="T12" fmla="*/ 0 w 84"/>
                <a:gd name="T13" fmla="*/ 0 h 87"/>
                <a:gd name="T14" fmla="*/ 84 w 84"/>
                <a:gd name="T15" fmla="*/ 87 h 87"/>
              </a:gdLst>
              <a:ahLst/>
              <a:cxnLst>
                <a:cxn ang="T8">
                  <a:pos x="T0" y="T1"/>
                </a:cxn>
                <a:cxn ang="T9">
                  <a:pos x="T2" y="T3"/>
                </a:cxn>
                <a:cxn ang="T10">
                  <a:pos x="T4" y="T5"/>
                </a:cxn>
                <a:cxn ang="T11">
                  <a:pos x="T6" y="T7"/>
                </a:cxn>
              </a:cxnLst>
              <a:rect l="T12" t="T13" r="T14" b="T15"/>
              <a:pathLst>
                <a:path w="84" h="87">
                  <a:moveTo>
                    <a:pt x="4" y="6"/>
                  </a:moveTo>
                  <a:cubicBezTo>
                    <a:pt x="17" y="77"/>
                    <a:pt x="12" y="87"/>
                    <a:pt x="84" y="64"/>
                  </a:cubicBezTo>
                  <a:cubicBezTo>
                    <a:pt x="75" y="36"/>
                    <a:pt x="76" y="12"/>
                    <a:pt x="38" y="6"/>
                  </a:cubicBezTo>
                  <a:cubicBezTo>
                    <a:pt x="0" y="0"/>
                    <a:pt x="4" y="36"/>
                    <a:pt x="4" y="6"/>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0775" name="Freeform 13"/>
            <p:cNvSpPr>
              <a:spLocks/>
            </p:cNvSpPr>
            <p:nvPr/>
          </p:nvSpPr>
          <p:spPr bwMode="auto">
            <a:xfrm>
              <a:off x="2254" y="3445"/>
              <a:ext cx="84" cy="87"/>
            </a:xfrm>
            <a:custGeom>
              <a:avLst/>
              <a:gdLst>
                <a:gd name="T0" fmla="*/ 4 w 84"/>
                <a:gd name="T1" fmla="*/ 6 h 87"/>
                <a:gd name="T2" fmla="*/ 84 w 84"/>
                <a:gd name="T3" fmla="*/ 64 h 87"/>
                <a:gd name="T4" fmla="*/ 38 w 84"/>
                <a:gd name="T5" fmla="*/ 6 h 87"/>
                <a:gd name="T6" fmla="*/ 4 w 84"/>
                <a:gd name="T7" fmla="*/ 6 h 87"/>
                <a:gd name="T8" fmla="*/ 0 60000 65536"/>
                <a:gd name="T9" fmla="*/ 0 60000 65536"/>
                <a:gd name="T10" fmla="*/ 0 60000 65536"/>
                <a:gd name="T11" fmla="*/ 0 60000 65536"/>
                <a:gd name="T12" fmla="*/ 0 w 84"/>
                <a:gd name="T13" fmla="*/ 0 h 87"/>
                <a:gd name="T14" fmla="*/ 84 w 84"/>
                <a:gd name="T15" fmla="*/ 87 h 87"/>
              </a:gdLst>
              <a:ahLst/>
              <a:cxnLst>
                <a:cxn ang="T8">
                  <a:pos x="T0" y="T1"/>
                </a:cxn>
                <a:cxn ang="T9">
                  <a:pos x="T2" y="T3"/>
                </a:cxn>
                <a:cxn ang="T10">
                  <a:pos x="T4" y="T5"/>
                </a:cxn>
                <a:cxn ang="T11">
                  <a:pos x="T6" y="T7"/>
                </a:cxn>
              </a:cxnLst>
              <a:rect l="T12" t="T13" r="T14" b="T15"/>
              <a:pathLst>
                <a:path w="84" h="87">
                  <a:moveTo>
                    <a:pt x="4" y="6"/>
                  </a:moveTo>
                  <a:cubicBezTo>
                    <a:pt x="17" y="77"/>
                    <a:pt x="12" y="87"/>
                    <a:pt x="84" y="64"/>
                  </a:cubicBezTo>
                  <a:cubicBezTo>
                    <a:pt x="75" y="36"/>
                    <a:pt x="76" y="12"/>
                    <a:pt x="38" y="6"/>
                  </a:cubicBezTo>
                  <a:cubicBezTo>
                    <a:pt x="0" y="0"/>
                    <a:pt x="4" y="36"/>
                    <a:pt x="4" y="6"/>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0776" name="Freeform 14"/>
            <p:cNvSpPr>
              <a:spLocks/>
            </p:cNvSpPr>
            <p:nvPr/>
          </p:nvSpPr>
          <p:spPr bwMode="auto">
            <a:xfrm>
              <a:off x="2112" y="3723"/>
              <a:ext cx="242" cy="97"/>
            </a:xfrm>
            <a:custGeom>
              <a:avLst/>
              <a:gdLst>
                <a:gd name="T0" fmla="*/ 0 w 242"/>
                <a:gd name="T1" fmla="*/ 5 h 97"/>
                <a:gd name="T2" fmla="*/ 230 w 242"/>
                <a:gd name="T3" fmla="*/ 16 h 97"/>
                <a:gd name="T4" fmla="*/ 219 w 242"/>
                <a:gd name="T5" fmla="*/ 51 h 97"/>
                <a:gd name="T6" fmla="*/ 150 w 242"/>
                <a:gd name="T7" fmla="*/ 97 h 97"/>
                <a:gd name="T8" fmla="*/ 104 w 242"/>
                <a:gd name="T9" fmla="*/ 16 h 97"/>
                <a:gd name="T10" fmla="*/ 0 60000 65536"/>
                <a:gd name="T11" fmla="*/ 0 60000 65536"/>
                <a:gd name="T12" fmla="*/ 0 60000 65536"/>
                <a:gd name="T13" fmla="*/ 0 60000 65536"/>
                <a:gd name="T14" fmla="*/ 0 60000 65536"/>
                <a:gd name="T15" fmla="*/ 0 w 242"/>
                <a:gd name="T16" fmla="*/ 0 h 97"/>
                <a:gd name="T17" fmla="*/ 242 w 242"/>
                <a:gd name="T18" fmla="*/ 97 h 97"/>
              </a:gdLst>
              <a:ahLst/>
              <a:cxnLst>
                <a:cxn ang="T10">
                  <a:pos x="T0" y="T1"/>
                </a:cxn>
                <a:cxn ang="T11">
                  <a:pos x="T2" y="T3"/>
                </a:cxn>
                <a:cxn ang="T12">
                  <a:pos x="T4" y="T5"/>
                </a:cxn>
                <a:cxn ang="T13">
                  <a:pos x="T6" y="T7"/>
                </a:cxn>
                <a:cxn ang="T14">
                  <a:pos x="T8" y="T9"/>
                </a:cxn>
              </a:cxnLst>
              <a:rect l="T15" t="T16" r="T17" b="T18"/>
              <a:pathLst>
                <a:path w="242" h="97">
                  <a:moveTo>
                    <a:pt x="0" y="5"/>
                  </a:moveTo>
                  <a:cubicBezTo>
                    <a:pt x="77" y="9"/>
                    <a:pt x="155" y="0"/>
                    <a:pt x="230" y="16"/>
                  </a:cubicBezTo>
                  <a:cubicBezTo>
                    <a:pt x="242" y="19"/>
                    <a:pt x="228" y="42"/>
                    <a:pt x="219" y="51"/>
                  </a:cubicBezTo>
                  <a:cubicBezTo>
                    <a:pt x="200" y="71"/>
                    <a:pt x="150" y="97"/>
                    <a:pt x="150" y="97"/>
                  </a:cubicBezTo>
                  <a:cubicBezTo>
                    <a:pt x="102" y="25"/>
                    <a:pt x="104" y="56"/>
                    <a:pt x="104" y="16"/>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 name="Group 15"/>
          <p:cNvGrpSpPr>
            <a:grpSpLocks/>
          </p:cNvGrpSpPr>
          <p:nvPr/>
        </p:nvGrpSpPr>
        <p:grpSpPr bwMode="auto">
          <a:xfrm>
            <a:off x="2233613" y="2758625"/>
            <a:ext cx="925512" cy="879475"/>
            <a:chOff x="4511" y="115"/>
            <a:chExt cx="583" cy="554"/>
          </a:xfrm>
        </p:grpSpPr>
        <p:sp>
          <p:nvSpPr>
            <p:cNvPr id="30768" name="Rectangle 16"/>
            <p:cNvSpPr>
              <a:spLocks noChangeArrowheads="1"/>
            </p:cNvSpPr>
            <p:nvPr/>
          </p:nvSpPr>
          <p:spPr bwMode="auto">
            <a:xfrm flipH="1">
              <a:off x="4517" y="115"/>
              <a:ext cx="577" cy="554"/>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eaLnBrk="0" hangingPunct="0"/>
              <a:endParaRPr lang="en-US">
                <a:solidFill>
                  <a:schemeClr val="bg1"/>
                </a:solidFill>
              </a:endParaRPr>
            </a:p>
          </p:txBody>
        </p:sp>
        <p:grpSp>
          <p:nvGrpSpPr>
            <p:cNvPr id="30769" name="Group 17"/>
            <p:cNvGrpSpPr>
              <a:grpSpLocks/>
            </p:cNvGrpSpPr>
            <p:nvPr/>
          </p:nvGrpSpPr>
          <p:grpSpPr bwMode="auto">
            <a:xfrm>
              <a:off x="4511" y="176"/>
              <a:ext cx="486" cy="455"/>
              <a:chOff x="4674" y="1230"/>
              <a:chExt cx="486" cy="455"/>
            </a:xfrm>
          </p:grpSpPr>
          <p:sp>
            <p:nvSpPr>
              <p:cNvPr id="30770" name="Freeform 18"/>
              <p:cNvSpPr>
                <a:spLocks/>
              </p:cNvSpPr>
              <p:nvPr/>
            </p:nvSpPr>
            <p:spPr bwMode="auto">
              <a:xfrm rot="1739577" flipH="1">
                <a:off x="5108" y="1230"/>
                <a:ext cx="52" cy="450"/>
              </a:xfrm>
              <a:custGeom>
                <a:avLst/>
                <a:gdLst>
                  <a:gd name="T0" fmla="*/ 52 w 52"/>
                  <a:gd name="T1" fmla="*/ 0 h 450"/>
                  <a:gd name="T2" fmla="*/ 18 w 52"/>
                  <a:gd name="T3" fmla="*/ 450 h 450"/>
                  <a:gd name="T4" fmla="*/ 0 60000 65536"/>
                  <a:gd name="T5" fmla="*/ 0 60000 65536"/>
                  <a:gd name="T6" fmla="*/ 0 w 52"/>
                  <a:gd name="T7" fmla="*/ 0 h 450"/>
                  <a:gd name="T8" fmla="*/ 52 w 52"/>
                  <a:gd name="T9" fmla="*/ 450 h 450"/>
                </a:gdLst>
                <a:ahLst/>
                <a:cxnLst>
                  <a:cxn ang="T4">
                    <a:pos x="T0" y="T1"/>
                  </a:cxn>
                  <a:cxn ang="T5">
                    <a:pos x="T2" y="T3"/>
                  </a:cxn>
                </a:cxnLst>
                <a:rect l="T6" t="T7" r="T8" b="T9"/>
                <a:pathLst>
                  <a:path w="52" h="450">
                    <a:moveTo>
                      <a:pt x="52" y="0"/>
                    </a:moveTo>
                    <a:cubicBezTo>
                      <a:pt x="0" y="157"/>
                      <a:pt x="18" y="260"/>
                      <a:pt x="18" y="450"/>
                    </a:cubicBezTo>
                  </a:path>
                </a:pathLst>
              </a:custGeom>
              <a:solidFill>
                <a:schemeClr val="bg2"/>
              </a:solidFill>
              <a:ln w="12700">
                <a:solidFill>
                  <a:srgbClr val="FF3300"/>
                </a:solidFill>
                <a:round/>
                <a:headEnd type="none" w="sm" len="sm"/>
                <a:tailEnd type="none" w="sm" len="sm"/>
              </a:ln>
            </p:spPr>
            <p:txBody>
              <a:bodyPr wrap="none" anchor="ctr"/>
              <a:lstStyle/>
              <a:p>
                <a:endParaRPr lang="en-US"/>
              </a:p>
            </p:txBody>
          </p:sp>
          <p:sp>
            <p:nvSpPr>
              <p:cNvPr id="30771" name="Freeform 19"/>
              <p:cNvSpPr>
                <a:spLocks/>
              </p:cNvSpPr>
              <p:nvPr/>
            </p:nvSpPr>
            <p:spPr bwMode="auto">
              <a:xfrm rot="1928441" flipH="1">
                <a:off x="4993" y="1362"/>
                <a:ext cx="15" cy="323"/>
              </a:xfrm>
              <a:custGeom>
                <a:avLst/>
                <a:gdLst>
                  <a:gd name="T0" fmla="*/ 0 w 15"/>
                  <a:gd name="T1" fmla="*/ 0 h 323"/>
                  <a:gd name="T2" fmla="*/ 12 w 15"/>
                  <a:gd name="T3" fmla="*/ 323 h 323"/>
                  <a:gd name="T4" fmla="*/ 0 60000 65536"/>
                  <a:gd name="T5" fmla="*/ 0 60000 65536"/>
                  <a:gd name="T6" fmla="*/ 0 w 15"/>
                  <a:gd name="T7" fmla="*/ 0 h 323"/>
                  <a:gd name="T8" fmla="*/ 15 w 15"/>
                  <a:gd name="T9" fmla="*/ 323 h 323"/>
                </a:gdLst>
                <a:ahLst/>
                <a:cxnLst>
                  <a:cxn ang="T4">
                    <a:pos x="T0" y="T1"/>
                  </a:cxn>
                  <a:cxn ang="T5">
                    <a:pos x="T2" y="T3"/>
                  </a:cxn>
                </a:cxnLst>
                <a:rect l="T6" t="T7" r="T8" b="T9"/>
                <a:pathLst>
                  <a:path w="15" h="323">
                    <a:moveTo>
                      <a:pt x="0" y="0"/>
                    </a:moveTo>
                    <a:cubicBezTo>
                      <a:pt x="15" y="223"/>
                      <a:pt x="12" y="115"/>
                      <a:pt x="12" y="323"/>
                    </a:cubicBezTo>
                  </a:path>
                </a:pathLst>
              </a:custGeom>
              <a:solidFill>
                <a:schemeClr val="bg2"/>
              </a:solidFill>
              <a:ln w="12700">
                <a:solidFill>
                  <a:srgbClr val="FF3300"/>
                </a:solidFill>
                <a:round/>
                <a:headEnd type="none" w="sm" len="sm"/>
                <a:tailEnd type="none" w="sm" len="sm"/>
              </a:ln>
            </p:spPr>
            <p:txBody>
              <a:bodyPr wrap="none" anchor="ctr"/>
              <a:lstStyle/>
              <a:p>
                <a:endParaRPr lang="en-US"/>
              </a:p>
            </p:txBody>
          </p:sp>
          <p:sp>
            <p:nvSpPr>
              <p:cNvPr id="30772" name="Freeform 20"/>
              <p:cNvSpPr>
                <a:spLocks/>
              </p:cNvSpPr>
              <p:nvPr/>
            </p:nvSpPr>
            <p:spPr bwMode="auto">
              <a:xfrm rot="1339704" flipH="1">
                <a:off x="4842" y="1389"/>
                <a:ext cx="49" cy="277"/>
              </a:xfrm>
              <a:custGeom>
                <a:avLst/>
                <a:gdLst>
                  <a:gd name="T0" fmla="*/ 0 w 49"/>
                  <a:gd name="T1" fmla="*/ 0 h 277"/>
                  <a:gd name="T2" fmla="*/ 46 w 49"/>
                  <a:gd name="T3" fmla="*/ 150 h 277"/>
                  <a:gd name="T4" fmla="*/ 46 w 49"/>
                  <a:gd name="T5" fmla="*/ 277 h 277"/>
                  <a:gd name="T6" fmla="*/ 0 60000 65536"/>
                  <a:gd name="T7" fmla="*/ 0 60000 65536"/>
                  <a:gd name="T8" fmla="*/ 0 60000 65536"/>
                  <a:gd name="T9" fmla="*/ 0 w 49"/>
                  <a:gd name="T10" fmla="*/ 0 h 277"/>
                  <a:gd name="T11" fmla="*/ 49 w 49"/>
                  <a:gd name="T12" fmla="*/ 277 h 277"/>
                </a:gdLst>
                <a:ahLst/>
                <a:cxnLst>
                  <a:cxn ang="T6">
                    <a:pos x="T0" y="T1"/>
                  </a:cxn>
                  <a:cxn ang="T7">
                    <a:pos x="T2" y="T3"/>
                  </a:cxn>
                  <a:cxn ang="T8">
                    <a:pos x="T4" y="T5"/>
                  </a:cxn>
                </a:cxnLst>
                <a:rect l="T9" t="T10" r="T11" b="T12"/>
                <a:pathLst>
                  <a:path w="49" h="277">
                    <a:moveTo>
                      <a:pt x="0" y="0"/>
                    </a:moveTo>
                    <a:cubicBezTo>
                      <a:pt x="11" y="48"/>
                      <a:pt x="42" y="101"/>
                      <a:pt x="46" y="150"/>
                    </a:cubicBezTo>
                    <a:cubicBezTo>
                      <a:pt x="49" y="192"/>
                      <a:pt x="46" y="235"/>
                      <a:pt x="46" y="277"/>
                    </a:cubicBezTo>
                  </a:path>
                </a:pathLst>
              </a:custGeom>
              <a:solidFill>
                <a:schemeClr val="bg2"/>
              </a:solidFill>
              <a:ln w="12700">
                <a:solidFill>
                  <a:srgbClr val="FF3300"/>
                </a:solidFill>
                <a:round/>
                <a:headEnd type="none" w="sm" len="sm"/>
                <a:tailEnd type="none" w="sm" len="sm"/>
              </a:ln>
            </p:spPr>
            <p:txBody>
              <a:bodyPr wrap="none" anchor="ctr"/>
              <a:lstStyle/>
              <a:p>
                <a:endParaRPr lang="en-US"/>
              </a:p>
            </p:txBody>
          </p:sp>
          <p:sp>
            <p:nvSpPr>
              <p:cNvPr id="30773" name="Freeform 21"/>
              <p:cNvSpPr>
                <a:spLocks/>
              </p:cNvSpPr>
              <p:nvPr/>
            </p:nvSpPr>
            <p:spPr bwMode="auto">
              <a:xfrm rot="1853893" flipH="1">
                <a:off x="4674" y="1492"/>
                <a:ext cx="47" cy="173"/>
              </a:xfrm>
              <a:custGeom>
                <a:avLst/>
                <a:gdLst>
                  <a:gd name="T0" fmla="*/ 0 w 1"/>
                  <a:gd name="T1" fmla="*/ 0 h 230"/>
                  <a:gd name="T2" fmla="*/ 0 w 1"/>
                  <a:gd name="T3" fmla="*/ 14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cubicBezTo>
                      <a:pt x="0" y="77"/>
                      <a:pt x="0" y="153"/>
                      <a:pt x="0" y="230"/>
                    </a:cubicBezTo>
                  </a:path>
                </a:pathLst>
              </a:custGeom>
              <a:solidFill>
                <a:schemeClr val="bg2"/>
              </a:solidFill>
              <a:ln w="12700">
                <a:solidFill>
                  <a:srgbClr val="FF3300"/>
                </a:solidFill>
                <a:round/>
                <a:headEnd type="none" w="sm" len="sm"/>
                <a:tailEnd type="none" w="sm" len="sm"/>
              </a:ln>
            </p:spPr>
            <p:txBody>
              <a:bodyPr wrap="none" anchor="ctr"/>
              <a:lstStyle/>
              <a:p>
                <a:endParaRPr lang="en-US"/>
              </a:p>
            </p:txBody>
          </p:sp>
        </p:grpSp>
      </p:grpSp>
      <p:grpSp>
        <p:nvGrpSpPr>
          <p:cNvPr id="6" name="Group 22"/>
          <p:cNvGrpSpPr>
            <a:grpSpLocks/>
          </p:cNvGrpSpPr>
          <p:nvPr/>
        </p:nvGrpSpPr>
        <p:grpSpPr bwMode="auto">
          <a:xfrm>
            <a:off x="2054225" y="3503163"/>
            <a:ext cx="2357438" cy="1277937"/>
            <a:chOff x="4562" y="3084"/>
            <a:chExt cx="1485" cy="805"/>
          </a:xfrm>
        </p:grpSpPr>
        <p:grpSp>
          <p:nvGrpSpPr>
            <p:cNvPr id="30761" name="Group 23"/>
            <p:cNvGrpSpPr>
              <a:grpSpLocks/>
            </p:cNvGrpSpPr>
            <p:nvPr/>
          </p:nvGrpSpPr>
          <p:grpSpPr bwMode="auto">
            <a:xfrm flipH="1">
              <a:off x="4562" y="3084"/>
              <a:ext cx="542" cy="805"/>
              <a:chOff x="985" y="2773"/>
              <a:chExt cx="542" cy="805"/>
            </a:xfrm>
          </p:grpSpPr>
          <p:sp>
            <p:nvSpPr>
              <p:cNvPr id="30763" name="Freeform 24"/>
              <p:cNvSpPr>
                <a:spLocks/>
              </p:cNvSpPr>
              <p:nvPr/>
            </p:nvSpPr>
            <p:spPr bwMode="auto">
              <a:xfrm>
                <a:off x="985" y="2773"/>
                <a:ext cx="542" cy="805"/>
              </a:xfrm>
              <a:custGeom>
                <a:avLst/>
                <a:gdLst>
                  <a:gd name="T0" fmla="*/ 23 w 542"/>
                  <a:gd name="T1" fmla="*/ 113 h 805"/>
                  <a:gd name="T2" fmla="*/ 450 w 542"/>
                  <a:gd name="T3" fmla="*/ 147 h 805"/>
                  <a:gd name="T4" fmla="*/ 461 w 542"/>
                  <a:gd name="T5" fmla="*/ 563 h 805"/>
                  <a:gd name="T6" fmla="*/ 438 w 542"/>
                  <a:gd name="T7" fmla="*/ 644 h 805"/>
                  <a:gd name="T8" fmla="*/ 392 w 542"/>
                  <a:gd name="T9" fmla="*/ 713 h 805"/>
                  <a:gd name="T10" fmla="*/ 334 w 542"/>
                  <a:gd name="T11" fmla="*/ 805 h 805"/>
                  <a:gd name="T12" fmla="*/ 254 w 542"/>
                  <a:gd name="T13" fmla="*/ 794 h 805"/>
                  <a:gd name="T14" fmla="*/ 207 w 542"/>
                  <a:gd name="T15" fmla="*/ 701 h 805"/>
                  <a:gd name="T16" fmla="*/ 138 w 542"/>
                  <a:gd name="T17" fmla="*/ 644 h 805"/>
                  <a:gd name="T18" fmla="*/ 23 w 542"/>
                  <a:gd name="T19" fmla="*/ 471 h 805"/>
                  <a:gd name="T20" fmla="*/ 0 w 542"/>
                  <a:gd name="T21" fmla="*/ 401 h 805"/>
                  <a:gd name="T22" fmla="*/ 11 w 542"/>
                  <a:gd name="T23" fmla="*/ 159 h 805"/>
                  <a:gd name="T24" fmla="*/ 23 w 542"/>
                  <a:gd name="T25" fmla="*/ 113 h 8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2"/>
                  <a:gd name="T40" fmla="*/ 0 h 805"/>
                  <a:gd name="T41" fmla="*/ 542 w 542"/>
                  <a:gd name="T42" fmla="*/ 805 h 8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2" h="805">
                    <a:moveTo>
                      <a:pt x="23" y="113"/>
                    </a:moveTo>
                    <a:cubicBezTo>
                      <a:pt x="171" y="122"/>
                      <a:pt x="301" y="139"/>
                      <a:pt x="450" y="147"/>
                    </a:cubicBezTo>
                    <a:cubicBezTo>
                      <a:pt x="542" y="287"/>
                      <a:pt x="482" y="180"/>
                      <a:pt x="461" y="563"/>
                    </a:cubicBezTo>
                    <a:cubicBezTo>
                      <a:pt x="460" y="572"/>
                      <a:pt x="445" y="632"/>
                      <a:pt x="438" y="644"/>
                    </a:cubicBezTo>
                    <a:cubicBezTo>
                      <a:pt x="425" y="668"/>
                      <a:pt x="392" y="713"/>
                      <a:pt x="392" y="713"/>
                    </a:cubicBezTo>
                    <a:cubicBezTo>
                      <a:pt x="378" y="768"/>
                      <a:pt x="390" y="787"/>
                      <a:pt x="334" y="805"/>
                    </a:cubicBezTo>
                    <a:cubicBezTo>
                      <a:pt x="307" y="801"/>
                      <a:pt x="280" y="802"/>
                      <a:pt x="254" y="794"/>
                    </a:cubicBezTo>
                    <a:cubicBezTo>
                      <a:pt x="215" y="781"/>
                      <a:pt x="227" y="721"/>
                      <a:pt x="207" y="701"/>
                    </a:cubicBezTo>
                    <a:cubicBezTo>
                      <a:pt x="163" y="657"/>
                      <a:pt x="186" y="676"/>
                      <a:pt x="138" y="644"/>
                    </a:cubicBezTo>
                    <a:cubicBezTo>
                      <a:pt x="120" y="617"/>
                      <a:pt x="34" y="503"/>
                      <a:pt x="23" y="471"/>
                    </a:cubicBezTo>
                    <a:cubicBezTo>
                      <a:pt x="15" y="448"/>
                      <a:pt x="0" y="401"/>
                      <a:pt x="0" y="401"/>
                    </a:cubicBezTo>
                    <a:cubicBezTo>
                      <a:pt x="4" y="320"/>
                      <a:pt x="4" y="239"/>
                      <a:pt x="11" y="159"/>
                    </a:cubicBezTo>
                    <a:cubicBezTo>
                      <a:pt x="24" y="0"/>
                      <a:pt x="23" y="172"/>
                      <a:pt x="23" y="113"/>
                    </a:cubicBezTo>
                    <a:close/>
                  </a:path>
                </a:pathLst>
              </a:custGeom>
              <a:solidFill>
                <a:srgbClr val="77A6DF"/>
              </a:solidFill>
              <a:ln w="12700">
                <a:solidFill>
                  <a:schemeClr val="tx1"/>
                </a:solidFill>
                <a:round/>
                <a:headEnd type="none" w="sm" len="sm"/>
                <a:tailEnd type="none" w="sm" len="sm"/>
              </a:ln>
            </p:spPr>
            <p:txBody>
              <a:bodyPr wrap="none" anchor="ctr"/>
              <a:lstStyle/>
              <a:p>
                <a:endParaRPr lang="en-US"/>
              </a:p>
            </p:txBody>
          </p:sp>
          <p:grpSp>
            <p:nvGrpSpPr>
              <p:cNvPr id="30764" name="Group 25"/>
              <p:cNvGrpSpPr>
                <a:grpSpLocks/>
              </p:cNvGrpSpPr>
              <p:nvPr/>
            </p:nvGrpSpPr>
            <p:grpSpPr bwMode="auto">
              <a:xfrm>
                <a:off x="1096" y="3020"/>
                <a:ext cx="292" cy="387"/>
                <a:chOff x="2062" y="3433"/>
                <a:chExt cx="292" cy="387"/>
              </a:xfrm>
            </p:grpSpPr>
            <p:sp>
              <p:nvSpPr>
                <p:cNvPr id="30765" name="Freeform 26"/>
                <p:cNvSpPr>
                  <a:spLocks/>
                </p:cNvSpPr>
                <p:nvPr/>
              </p:nvSpPr>
              <p:spPr bwMode="auto">
                <a:xfrm>
                  <a:off x="2062" y="3433"/>
                  <a:ext cx="84" cy="87"/>
                </a:xfrm>
                <a:custGeom>
                  <a:avLst/>
                  <a:gdLst>
                    <a:gd name="T0" fmla="*/ 4 w 84"/>
                    <a:gd name="T1" fmla="*/ 6 h 87"/>
                    <a:gd name="T2" fmla="*/ 84 w 84"/>
                    <a:gd name="T3" fmla="*/ 64 h 87"/>
                    <a:gd name="T4" fmla="*/ 38 w 84"/>
                    <a:gd name="T5" fmla="*/ 6 h 87"/>
                    <a:gd name="T6" fmla="*/ 4 w 84"/>
                    <a:gd name="T7" fmla="*/ 6 h 87"/>
                    <a:gd name="T8" fmla="*/ 0 60000 65536"/>
                    <a:gd name="T9" fmla="*/ 0 60000 65536"/>
                    <a:gd name="T10" fmla="*/ 0 60000 65536"/>
                    <a:gd name="T11" fmla="*/ 0 60000 65536"/>
                    <a:gd name="T12" fmla="*/ 0 w 84"/>
                    <a:gd name="T13" fmla="*/ 0 h 87"/>
                    <a:gd name="T14" fmla="*/ 84 w 84"/>
                    <a:gd name="T15" fmla="*/ 87 h 87"/>
                  </a:gdLst>
                  <a:ahLst/>
                  <a:cxnLst>
                    <a:cxn ang="T8">
                      <a:pos x="T0" y="T1"/>
                    </a:cxn>
                    <a:cxn ang="T9">
                      <a:pos x="T2" y="T3"/>
                    </a:cxn>
                    <a:cxn ang="T10">
                      <a:pos x="T4" y="T5"/>
                    </a:cxn>
                    <a:cxn ang="T11">
                      <a:pos x="T6" y="T7"/>
                    </a:cxn>
                  </a:cxnLst>
                  <a:rect l="T12" t="T13" r="T14" b="T15"/>
                  <a:pathLst>
                    <a:path w="84" h="87">
                      <a:moveTo>
                        <a:pt x="4" y="6"/>
                      </a:moveTo>
                      <a:cubicBezTo>
                        <a:pt x="17" y="77"/>
                        <a:pt x="12" y="87"/>
                        <a:pt x="84" y="64"/>
                      </a:cubicBezTo>
                      <a:cubicBezTo>
                        <a:pt x="75" y="36"/>
                        <a:pt x="76" y="12"/>
                        <a:pt x="38" y="6"/>
                      </a:cubicBezTo>
                      <a:cubicBezTo>
                        <a:pt x="0" y="0"/>
                        <a:pt x="4" y="36"/>
                        <a:pt x="4" y="6"/>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0766" name="Freeform 27"/>
                <p:cNvSpPr>
                  <a:spLocks/>
                </p:cNvSpPr>
                <p:nvPr/>
              </p:nvSpPr>
              <p:spPr bwMode="auto">
                <a:xfrm>
                  <a:off x="2254" y="3445"/>
                  <a:ext cx="84" cy="87"/>
                </a:xfrm>
                <a:custGeom>
                  <a:avLst/>
                  <a:gdLst>
                    <a:gd name="T0" fmla="*/ 4 w 84"/>
                    <a:gd name="T1" fmla="*/ 6 h 87"/>
                    <a:gd name="T2" fmla="*/ 84 w 84"/>
                    <a:gd name="T3" fmla="*/ 64 h 87"/>
                    <a:gd name="T4" fmla="*/ 38 w 84"/>
                    <a:gd name="T5" fmla="*/ 6 h 87"/>
                    <a:gd name="T6" fmla="*/ 4 w 84"/>
                    <a:gd name="T7" fmla="*/ 6 h 87"/>
                    <a:gd name="T8" fmla="*/ 0 60000 65536"/>
                    <a:gd name="T9" fmla="*/ 0 60000 65536"/>
                    <a:gd name="T10" fmla="*/ 0 60000 65536"/>
                    <a:gd name="T11" fmla="*/ 0 60000 65536"/>
                    <a:gd name="T12" fmla="*/ 0 w 84"/>
                    <a:gd name="T13" fmla="*/ 0 h 87"/>
                    <a:gd name="T14" fmla="*/ 84 w 84"/>
                    <a:gd name="T15" fmla="*/ 87 h 87"/>
                  </a:gdLst>
                  <a:ahLst/>
                  <a:cxnLst>
                    <a:cxn ang="T8">
                      <a:pos x="T0" y="T1"/>
                    </a:cxn>
                    <a:cxn ang="T9">
                      <a:pos x="T2" y="T3"/>
                    </a:cxn>
                    <a:cxn ang="T10">
                      <a:pos x="T4" y="T5"/>
                    </a:cxn>
                    <a:cxn ang="T11">
                      <a:pos x="T6" y="T7"/>
                    </a:cxn>
                  </a:cxnLst>
                  <a:rect l="T12" t="T13" r="T14" b="T15"/>
                  <a:pathLst>
                    <a:path w="84" h="87">
                      <a:moveTo>
                        <a:pt x="4" y="6"/>
                      </a:moveTo>
                      <a:cubicBezTo>
                        <a:pt x="17" y="77"/>
                        <a:pt x="12" y="87"/>
                        <a:pt x="84" y="64"/>
                      </a:cubicBezTo>
                      <a:cubicBezTo>
                        <a:pt x="75" y="36"/>
                        <a:pt x="76" y="12"/>
                        <a:pt x="38" y="6"/>
                      </a:cubicBezTo>
                      <a:cubicBezTo>
                        <a:pt x="0" y="0"/>
                        <a:pt x="4" y="36"/>
                        <a:pt x="4" y="6"/>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0767" name="Freeform 28"/>
                <p:cNvSpPr>
                  <a:spLocks/>
                </p:cNvSpPr>
                <p:nvPr/>
              </p:nvSpPr>
              <p:spPr bwMode="auto">
                <a:xfrm>
                  <a:off x="2112" y="3723"/>
                  <a:ext cx="242" cy="97"/>
                </a:xfrm>
                <a:custGeom>
                  <a:avLst/>
                  <a:gdLst>
                    <a:gd name="T0" fmla="*/ 0 w 242"/>
                    <a:gd name="T1" fmla="*/ 5 h 97"/>
                    <a:gd name="T2" fmla="*/ 230 w 242"/>
                    <a:gd name="T3" fmla="*/ 16 h 97"/>
                    <a:gd name="T4" fmla="*/ 219 w 242"/>
                    <a:gd name="T5" fmla="*/ 51 h 97"/>
                    <a:gd name="T6" fmla="*/ 150 w 242"/>
                    <a:gd name="T7" fmla="*/ 97 h 97"/>
                    <a:gd name="T8" fmla="*/ 104 w 242"/>
                    <a:gd name="T9" fmla="*/ 16 h 97"/>
                    <a:gd name="T10" fmla="*/ 0 60000 65536"/>
                    <a:gd name="T11" fmla="*/ 0 60000 65536"/>
                    <a:gd name="T12" fmla="*/ 0 60000 65536"/>
                    <a:gd name="T13" fmla="*/ 0 60000 65536"/>
                    <a:gd name="T14" fmla="*/ 0 60000 65536"/>
                    <a:gd name="T15" fmla="*/ 0 w 242"/>
                    <a:gd name="T16" fmla="*/ 0 h 97"/>
                    <a:gd name="T17" fmla="*/ 242 w 242"/>
                    <a:gd name="T18" fmla="*/ 97 h 97"/>
                  </a:gdLst>
                  <a:ahLst/>
                  <a:cxnLst>
                    <a:cxn ang="T10">
                      <a:pos x="T0" y="T1"/>
                    </a:cxn>
                    <a:cxn ang="T11">
                      <a:pos x="T2" y="T3"/>
                    </a:cxn>
                    <a:cxn ang="T12">
                      <a:pos x="T4" y="T5"/>
                    </a:cxn>
                    <a:cxn ang="T13">
                      <a:pos x="T6" y="T7"/>
                    </a:cxn>
                    <a:cxn ang="T14">
                      <a:pos x="T8" y="T9"/>
                    </a:cxn>
                  </a:cxnLst>
                  <a:rect l="T15" t="T16" r="T17" b="T18"/>
                  <a:pathLst>
                    <a:path w="242" h="97">
                      <a:moveTo>
                        <a:pt x="0" y="5"/>
                      </a:moveTo>
                      <a:cubicBezTo>
                        <a:pt x="77" y="9"/>
                        <a:pt x="155" y="0"/>
                        <a:pt x="230" y="16"/>
                      </a:cubicBezTo>
                      <a:cubicBezTo>
                        <a:pt x="242" y="19"/>
                        <a:pt x="228" y="42"/>
                        <a:pt x="219" y="51"/>
                      </a:cubicBezTo>
                      <a:cubicBezTo>
                        <a:pt x="200" y="71"/>
                        <a:pt x="150" y="97"/>
                        <a:pt x="150" y="97"/>
                      </a:cubicBezTo>
                      <a:cubicBezTo>
                        <a:pt x="102" y="25"/>
                        <a:pt x="104" y="56"/>
                        <a:pt x="104" y="16"/>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30762" name="Text Box 29"/>
            <p:cNvSpPr txBox="1">
              <a:spLocks noChangeArrowheads="1"/>
            </p:cNvSpPr>
            <p:nvPr/>
          </p:nvSpPr>
          <p:spPr bwMode="auto">
            <a:xfrm>
              <a:off x="5096" y="3266"/>
              <a:ext cx="9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2000">
                  <a:solidFill>
                    <a:schemeClr val="accent2"/>
                  </a:solidFill>
                  <a:latin typeface="Impact" pitchFamily="34" charset="0"/>
                </a:rPr>
                <a:t>K</a:t>
              </a:r>
              <a:r>
                <a:rPr lang="en-US" sz="2000" baseline="30000">
                  <a:solidFill>
                    <a:schemeClr val="accent2"/>
                  </a:solidFill>
                  <a:latin typeface="Impact" pitchFamily="34" charset="0"/>
                </a:rPr>
                <a:t>+</a:t>
              </a:r>
              <a:endParaRPr lang="en-US" sz="2000">
                <a:solidFill>
                  <a:schemeClr val="accent2"/>
                </a:solidFill>
                <a:latin typeface="Times New Roman" pitchFamily="18" charset="0"/>
              </a:endParaRPr>
            </a:p>
          </p:txBody>
        </p:sp>
      </p:grpSp>
      <p:sp>
        <p:nvSpPr>
          <p:cNvPr id="170015" name="Rectangle 31"/>
          <p:cNvSpPr>
            <a:spLocks noChangeArrowheads="1"/>
          </p:cNvSpPr>
          <p:nvPr/>
        </p:nvSpPr>
        <p:spPr bwMode="auto">
          <a:xfrm>
            <a:off x="1736725" y="2480813"/>
            <a:ext cx="1516063" cy="115887"/>
          </a:xfrm>
          <a:prstGeom prst="rect">
            <a:avLst/>
          </a:prstGeom>
          <a:solidFill>
            <a:srgbClr val="00CC66"/>
          </a:solidFill>
          <a:ln w="9525">
            <a:solidFill>
              <a:schemeClr val="tx1"/>
            </a:solidFill>
            <a:miter lim="800000"/>
            <a:headEnd/>
            <a:tailEnd/>
          </a:ln>
        </p:spPr>
        <p:txBody>
          <a:bodyPr wrap="none" anchor="ctr"/>
          <a:lstStyle/>
          <a:p>
            <a:pPr eaLnBrk="0" hangingPunct="0"/>
            <a:endParaRPr lang="en-US"/>
          </a:p>
        </p:txBody>
      </p:sp>
      <p:sp>
        <p:nvSpPr>
          <p:cNvPr id="30729" name="Rectangle 32"/>
          <p:cNvSpPr>
            <a:spLocks noChangeArrowheads="1"/>
          </p:cNvSpPr>
          <p:nvPr/>
        </p:nvSpPr>
        <p:spPr bwMode="auto">
          <a:xfrm>
            <a:off x="5551488" y="2418900"/>
            <a:ext cx="2589212" cy="3048000"/>
          </a:xfrm>
          <a:prstGeom prst="rect">
            <a:avLst/>
          </a:prstGeom>
          <a:solidFill>
            <a:schemeClr val="bg2"/>
          </a:solidFill>
          <a:ln w="57150">
            <a:solidFill>
              <a:schemeClr val="bg2"/>
            </a:solidFill>
            <a:miter lim="800000"/>
            <a:headEnd type="none" w="sm" len="sm"/>
            <a:tailEnd type="none" w="sm" len="sm"/>
          </a:ln>
        </p:spPr>
        <p:txBody>
          <a:bodyPr wrap="none" anchor="ctr"/>
          <a:lstStyle/>
          <a:p>
            <a:pPr eaLnBrk="0" hangingPunct="0"/>
            <a:endParaRPr lang="en-US"/>
          </a:p>
        </p:txBody>
      </p:sp>
      <p:grpSp>
        <p:nvGrpSpPr>
          <p:cNvPr id="30730" name="Group 33"/>
          <p:cNvGrpSpPr>
            <a:grpSpLocks/>
          </p:cNvGrpSpPr>
          <p:nvPr/>
        </p:nvGrpSpPr>
        <p:grpSpPr bwMode="auto">
          <a:xfrm flipH="1">
            <a:off x="6232525" y="2895150"/>
            <a:ext cx="860425" cy="1884363"/>
            <a:chOff x="1962" y="2804"/>
            <a:chExt cx="542" cy="1187"/>
          </a:xfrm>
        </p:grpSpPr>
        <p:sp>
          <p:nvSpPr>
            <p:cNvPr id="30756" name="Freeform 34"/>
            <p:cNvSpPr>
              <a:spLocks/>
            </p:cNvSpPr>
            <p:nvPr/>
          </p:nvSpPr>
          <p:spPr bwMode="auto">
            <a:xfrm>
              <a:off x="1991" y="2804"/>
              <a:ext cx="52" cy="450"/>
            </a:xfrm>
            <a:custGeom>
              <a:avLst/>
              <a:gdLst>
                <a:gd name="T0" fmla="*/ 52 w 52"/>
                <a:gd name="T1" fmla="*/ 0 h 450"/>
                <a:gd name="T2" fmla="*/ 18 w 52"/>
                <a:gd name="T3" fmla="*/ 450 h 450"/>
                <a:gd name="T4" fmla="*/ 0 60000 65536"/>
                <a:gd name="T5" fmla="*/ 0 60000 65536"/>
                <a:gd name="T6" fmla="*/ 0 w 52"/>
                <a:gd name="T7" fmla="*/ 0 h 450"/>
                <a:gd name="T8" fmla="*/ 52 w 52"/>
                <a:gd name="T9" fmla="*/ 450 h 450"/>
              </a:gdLst>
              <a:ahLst/>
              <a:cxnLst>
                <a:cxn ang="T4">
                  <a:pos x="T0" y="T1"/>
                </a:cxn>
                <a:cxn ang="T5">
                  <a:pos x="T2" y="T3"/>
                </a:cxn>
              </a:cxnLst>
              <a:rect l="T6" t="T7" r="T8" b="T9"/>
              <a:pathLst>
                <a:path w="52" h="450">
                  <a:moveTo>
                    <a:pt x="52" y="0"/>
                  </a:moveTo>
                  <a:cubicBezTo>
                    <a:pt x="0" y="157"/>
                    <a:pt x="18" y="260"/>
                    <a:pt x="18" y="45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57" name="Freeform 35"/>
            <p:cNvSpPr>
              <a:spLocks/>
            </p:cNvSpPr>
            <p:nvPr/>
          </p:nvSpPr>
          <p:spPr bwMode="auto">
            <a:xfrm>
              <a:off x="2110" y="2931"/>
              <a:ext cx="15" cy="323"/>
            </a:xfrm>
            <a:custGeom>
              <a:avLst/>
              <a:gdLst>
                <a:gd name="T0" fmla="*/ 0 w 15"/>
                <a:gd name="T1" fmla="*/ 0 h 323"/>
                <a:gd name="T2" fmla="*/ 12 w 15"/>
                <a:gd name="T3" fmla="*/ 323 h 323"/>
                <a:gd name="T4" fmla="*/ 0 60000 65536"/>
                <a:gd name="T5" fmla="*/ 0 60000 65536"/>
                <a:gd name="T6" fmla="*/ 0 w 15"/>
                <a:gd name="T7" fmla="*/ 0 h 323"/>
                <a:gd name="T8" fmla="*/ 15 w 15"/>
                <a:gd name="T9" fmla="*/ 323 h 323"/>
              </a:gdLst>
              <a:ahLst/>
              <a:cxnLst>
                <a:cxn ang="T4">
                  <a:pos x="T0" y="T1"/>
                </a:cxn>
                <a:cxn ang="T5">
                  <a:pos x="T2" y="T3"/>
                </a:cxn>
              </a:cxnLst>
              <a:rect l="T6" t="T7" r="T8" b="T9"/>
              <a:pathLst>
                <a:path w="15" h="323">
                  <a:moveTo>
                    <a:pt x="0" y="0"/>
                  </a:moveTo>
                  <a:cubicBezTo>
                    <a:pt x="15" y="223"/>
                    <a:pt x="12" y="115"/>
                    <a:pt x="12" y="323"/>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58" name="Freeform 36"/>
            <p:cNvSpPr>
              <a:spLocks/>
            </p:cNvSpPr>
            <p:nvPr/>
          </p:nvSpPr>
          <p:spPr bwMode="auto">
            <a:xfrm>
              <a:off x="2226" y="2977"/>
              <a:ext cx="49" cy="277"/>
            </a:xfrm>
            <a:custGeom>
              <a:avLst/>
              <a:gdLst>
                <a:gd name="T0" fmla="*/ 0 w 49"/>
                <a:gd name="T1" fmla="*/ 0 h 277"/>
                <a:gd name="T2" fmla="*/ 46 w 49"/>
                <a:gd name="T3" fmla="*/ 150 h 277"/>
                <a:gd name="T4" fmla="*/ 46 w 49"/>
                <a:gd name="T5" fmla="*/ 277 h 277"/>
                <a:gd name="T6" fmla="*/ 0 60000 65536"/>
                <a:gd name="T7" fmla="*/ 0 60000 65536"/>
                <a:gd name="T8" fmla="*/ 0 60000 65536"/>
                <a:gd name="T9" fmla="*/ 0 w 49"/>
                <a:gd name="T10" fmla="*/ 0 h 277"/>
                <a:gd name="T11" fmla="*/ 49 w 49"/>
                <a:gd name="T12" fmla="*/ 277 h 277"/>
              </a:gdLst>
              <a:ahLst/>
              <a:cxnLst>
                <a:cxn ang="T6">
                  <a:pos x="T0" y="T1"/>
                </a:cxn>
                <a:cxn ang="T7">
                  <a:pos x="T2" y="T3"/>
                </a:cxn>
                <a:cxn ang="T8">
                  <a:pos x="T4" y="T5"/>
                </a:cxn>
              </a:cxnLst>
              <a:rect l="T9" t="T10" r="T11" b="T12"/>
              <a:pathLst>
                <a:path w="49" h="277">
                  <a:moveTo>
                    <a:pt x="0" y="0"/>
                  </a:moveTo>
                  <a:cubicBezTo>
                    <a:pt x="11" y="48"/>
                    <a:pt x="42" y="101"/>
                    <a:pt x="46" y="150"/>
                  </a:cubicBezTo>
                  <a:cubicBezTo>
                    <a:pt x="49" y="192"/>
                    <a:pt x="46" y="235"/>
                    <a:pt x="46" y="277"/>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59" name="Freeform 37"/>
            <p:cNvSpPr>
              <a:spLocks/>
            </p:cNvSpPr>
            <p:nvPr/>
          </p:nvSpPr>
          <p:spPr bwMode="auto">
            <a:xfrm>
              <a:off x="2372" y="3081"/>
              <a:ext cx="47" cy="173"/>
            </a:xfrm>
            <a:custGeom>
              <a:avLst/>
              <a:gdLst>
                <a:gd name="T0" fmla="*/ 0 w 1"/>
                <a:gd name="T1" fmla="*/ 0 h 230"/>
                <a:gd name="T2" fmla="*/ 0 w 1"/>
                <a:gd name="T3" fmla="*/ 14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cubicBezTo>
                    <a:pt x="0" y="77"/>
                    <a:pt x="0" y="153"/>
                    <a:pt x="0" y="23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60" name="Freeform 38"/>
            <p:cNvSpPr>
              <a:spLocks/>
            </p:cNvSpPr>
            <p:nvPr/>
          </p:nvSpPr>
          <p:spPr bwMode="auto">
            <a:xfrm>
              <a:off x="1962" y="3186"/>
              <a:ext cx="542" cy="805"/>
            </a:xfrm>
            <a:custGeom>
              <a:avLst/>
              <a:gdLst>
                <a:gd name="T0" fmla="*/ 23 w 542"/>
                <a:gd name="T1" fmla="*/ 113 h 805"/>
                <a:gd name="T2" fmla="*/ 450 w 542"/>
                <a:gd name="T3" fmla="*/ 147 h 805"/>
                <a:gd name="T4" fmla="*/ 461 w 542"/>
                <a:gd name="T5" fmla="*/ 563 h 805"/>
                <a:gd name="T6" fmla="*/ 438 w 542"/>
                <a:gd name="T7" fmla="*/ 644 h 805"/>
                <a:gd name="T8" fmla="*/ 392 w 542"/>
                <a:gd name="T9" fmla="*/ 713 h 805"/>
                <a:gd name="T10" fmla="*/ 334 w 542"/>
                <a:gd name="T11" fmla="*/ 805 h 805"/>
                <a:gd name="T12" fmla="*/ 254 w 542"/>
                <a:gd name="T13" fmla="*/ 794 h 805"/>
                <a:gd name="T14" fmla="*/ 207 w 542"/>
                <a:gd name="T15" fmla="*/ 701 h 805"/>
                <a:gd name="T16" fmla="*/ 138 w 542"/>
                <a:gd name="T17" fmla="*/ 644 h 805"/>
                <a:gd name="T18" fmla="*/ 23 w 542"/>
                <a:gd name="T19" fmla="*/ 471 h 805"/>
                <a:gd name="T20" fmla="*/ 0 w 542"/>
                <a:gd name="T21" fmla="*/ 401 h 805"/>
                <a:gd name="T22" fmla="*/ 11 w 542"/>
                <a:gd name="T23" fmla="*/ 159 h 805"/>
                <a:gd name="T24" fmla="*/ 23 w 542"/>
                <a:gd name="T25" fmla="*/ 113 h 8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2"/>
                <a:gd name="T40" fmla="*/ 0 h 805"/>
                <a:gd name="T41" fmla="*/ 542 w 542"/>
                <a:gd name="T42" fmla="*/ 805 h 8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2" h="805">
                  <a:moveTo>
                    <a:pt x="23" y="113"/>
                  </a:moveTo>
                  <a:cubicBezTo>
                    <a:pt x="171" y="122"/>
                    <a:pt x="301" y="139"/>
                    <a:pt x="450" y="147"/>
                  </a:cubicBezTo>
                  <a:cubicBezTo>
                    <a:pt x="542" y="287"/>
                    <a:pt x="482" y="180"/>
                    <a:pt x="461" y="563"/>
                  </a:cubicBezTo>
                  <a:cubicBezTo>
                    <a:pt x="460" y="572"/>
                    <a:pt x="445" y="632"/>
                    <a:pt x="438" y="644"/>
                  </a:cubicBezTo>
                  <a:cubicBezTo>
                    <a:pt x="425" y="668"/>
                    <a:pt x="392" y="713"/>
                    <a:pt x="392" y="713"/>
                  </a:cubicBezTo>
                  <a:cubicBezTo>
                    <a:pt x="378" y="768"/>
                    <a:pt x="390" y="787"/>
                    <a:pt x="334" y="805"/>
                  </a:cubicBezTo>
                  <a:cubicBezTo>
                    <a:pt x="307" y="801"/>
                    <a:pt x="280" y="802"/>
                    <a:pt x="254" y="794"/>
                  </a:cubicBezTo>
                  <a:cubicBezTo>
                    <a:pt x="215" y="781"/>
                    <a:pt x="227" y="721"/>
                    <a:pt x="207" y="701"/>
                  </a:cubicBezTo>
                  <a:cubicBezTo>
                    <a:pt x="163" y="657"/>
                    <a:pt x="186" y="676"/>
                    <a:pt x="138" y="644"/>
                  </a:cubicBezTo>
                  <a:cubicBezTo>
                    <a:pt x="120" y="617"/>
                    <a:pt x="34" y="503"/>
                    <a:pt x="23" y="471"/>
                  </a:cubicBezTo>
                  <a:cubicBezTo>
                    <a:pt x="15" y="448"/>
                    <a:pt x="0" y="401"/>
                    <a:pt x="0" y="401"/>
                  </a:cubicBezTo>
                  <a:cubicBezTo>
                    <a:pt x="4" y="320"/>
                    <a:pt x="4" y="239"/>
                    <a:pt x="11" y="159"/>
                  </a:cubicBezTo>
                  <a:cubicBezTo>
                    <a:pt x="24" y="0"/>
                    <a:pt x="23" y="172"/>
                    <a:pt x="23" y="113"/>
                  </a:cubicBez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0731" name="Group 39"/>
          <p:cNvGrpSpPr>
            <a:grpSpLocks/>
          </p:cNvGrpSpPr>
          <p:nvPr/>
        </p:nvGrpSpPr>
        <p:grpSpPr bwMode="auto">
          <a:xfrm>
            <a:off x="6391275" y="3893688"/>
            <a:ext cx="463550" cy="614362"/>
            <a:chOff x="2062" y="3433"/>
            <a:chExt cx="292" cy="387"/>
          </a:xfrm>
        </p:grpSpPr>
        <p:sp>
          <p:nvSpPr>
            <p:cNvPr id="30753" name="Freeform 40"/>
            <p:cNvSpPr>
              <a:spLocks/>
            </p:cNvSpPr>
            <p:nvPr/>
          </p:nvSpPr>
          <p:spPr bwMode="auto">
            <a:xfrm>
              <a:off x="2062" y="3433"/>
              <a:ext cx="84" cy="87"/>
            </a:xfrm>
            <a:custGeom>
              <a:avLst/>
              <a:gdLst>
                <a:gd name="T0" fmla="*/ 4 w 84"/>
                <a:gd name="T1" fmla="*/ 6 h 87"/>
                <a:gd name="T2" fmla="*/ 84 w 84"/>
                <a:gd name="T3" fmla="*/ 64 h 87"/>
                <a:gd name="T4" fmla="*/ 38 w 84"/>
                <a:gd name="T5" fmla="*/ 6 h 87"/>
                <a:gd name="T6" fmla="*/ 4 w 84"/>
                <a:gd name="T7" fmla="*/ 6 h 87"/>
                <a:gd name="T8" fmla="*/ 0 60000 65536"/>
                <a:gd name="T9" fmla="*/ 0 60000 65536"/>
                <a:gd name="T10" fmla="*/ 0 60000 65536"/>
                <a:gd name="T11" fmla="*/ 0 60000 65536"/>
                <a:gd name="T12" fmla="*/ 0 w 84"/>
                <a:gd name="T13" fmla="*/ 0 h 87"/>
                <a:gd name="T14" fmla="*/ 84 w 84"/>
                <a:gd name="T15" fmla="*/ 87 h 87"/>
              </a:gdLst>
              <a:ahLst/>
              <a:cxnLst>
                <a:cxn ang="T8">
                  <a:pos x="T0" y="T1"/>
                </a:cxn>
                <a:cxn ang="T9">
                  <a:pos x="T2" y="T3"/>
                </a:cxn>
                <a:cxn ang="T10">
                  <a:pos x="T4" y="T5"/>
                </a:cxn>
                <a:cxn ang="T11">
                  <a:pos x="T6" y="T7"/>
                </a:cxn>
              </a:cxnLst>
              <a:rect l="T12" t="T13" r="T14" b="T15"/>
              <a:pathLst>
                <a:path w="84" h="87">
                  <a:moveTo>
                    <a:pt x="4" y="6"/>
                  </a:moveTo>
                  <a:cubicBezTo>
                    <a:pt x="17" y="77"/>
                    <a:pt x="12" y="87"/>
                    <a:pt x="84" y="64"/>
                  </a:cubicBezTo>
                  <a:cubicBezTo>
                    <a:pt x="75" y="36"/>
                    <a:pt x="76" y="12"/>
                    <a:pt x="38" y="6"/>
                  </a:cubicBezTo>
                  <a:cubicBezTo>
                    <a:pt x="0" y="0"/>
                    <a:pt x="4" y="36"/>
                    <a:pt x="4" y="6"/>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0754" name="Freeform 41"/>
            <p:cNvSpPr>
              <a:spLocks/>
            </p:cNvSpPr>
            <p:nvPr/>
          </p:nvSpPr>
          <p:spPr bwMode="auto">
            <a:xfrm>
              <a:off x="2254" y="3445"/>
              <a:ext cx="84" cy="87"/>
            </a:xfrm>
            <a:custGeom>
              <a:avLst/>
              <a:gdLst>
                <a:gd name="T0" fmla="*/ 4 w 84"/>
                <a:gd name="T1" fmla="*/ 6 h 87"/>
                <a:gd name="T2" fmla="*/ 84 w 84"/>
                <a:gd name="T3" fmla="*/ 64 h 87"/>
                <a:gd name="T4" fmla="*/ 38 w 84"/>
                <a:gd name="T5" fmla="*/ 6 h 87"/>
                <a:gd name="T6" fmla="*/ 4 w 84"/>
                <a:gd name="T7" fmla="*/ 6 h 87"/>
                <a:gd name="T8" fmla="*/ 0 60000 65536"/>
                <a:gd name="T9" fmla="*/ 0 60000 65536"/>
                <a:gd name="T10" fmla="*/ 0 60000 65536"/>
                <a:gd name="T11" fmla="*/ 0 60000 65536"/>
                <a:gd name="T12" fmla="*/ 0 w 84"/>
                <a:gd name="T13" fmla="*/ 0 h 87"/>
                <a:gd name="T14" fmla="*/ 84 w 84"/>
                <a:gd name="T15" fmla="*/ 87 h 87"/>
              </a:gdLst>
              <a:ahLst/>
              <a:cxnLst>
                <a:cxn ang="T8">
                  <a:pos x="T0" y="T1"/>
                </a:cxn>
                <a:cxn ang="T9">
                  <a:pos x="T2" y="T3"/>
                </a:cxn>
                <a:cxn ang="T10">
                  <a:pos x="T4" y="T5"/>
                </a:cxn>
                <a:cxn ang="T11">
                  <a:pos x="T6" y="T7"/>
                </a:cxn>
              </a:cxnLst>
              <a:rect l="T12" t="T13" r="T14" b="T15"/>
              <a:pathLst>
                <a:path w="84" h="87">
                  <a:moveTo>
                    <a:pt x="4" y="6"/>
                  </a:moveTo>
                  <a:cubicBezTo>
                    <a:pt x="17" y="77"/>
                    <a:pt x="12" y="87"/>
                    <a:pt x="84" y="64"/>
                  </a:cubicBezTo>
                  <a:cubicBezTo>
                    <a:pt x="75" y="36"/>
                    <a:pt x="76" y="12"/>
                    <a:pt x="38" y="6"/>
                  </a:cubicBezTo>
                  <a:cubicBezTo>
                    <a:pt x="0" y="0"/>
                    <a:pt x="4" y="36"/>
                    <a:pt x="4" y="6"/>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0755" name="Freeform 42"/>
            <p:cNvSpPr>
              <a:spLocks/>
            </p:cNvSpPr>
            <p:nvPr/>
          </p:nvSpPr>
          <p:spPr bwMode="auto">
            <a:xfrm>
              <a:off x="2112" y="3723"/>
              <a:ext cx="242" cy="97"/>
            </a:xfrm>
            <a:custGeom>
              <a:avLst/>
              <a:gdLst>
                <a:gd name="T0" fmla="*/ 0 w 242"/>
                <a:gd name="T1" fmla="*/ 5 h 97"/>
                <a:gd name="T2" fmla="*/ 230 w 242"/>
                <a:gd name="T3" fmla="*/ 16 h 97"/>
                <a:gd name="T4" fmla="*/ 219 w 242"/>
                <a:gd name="T5" fmla="*/ 51 h 97"/>
                <a:gd name="T6" fmla="*/ 150 w 242"/>
                <a:gd name="T7" fmla="*/ 97 h 97"/>
                <a:gd name="T8" fmla="*/ 104 w 242"/>
                <a:gd name="T9" fmla="*/ 16 h 97"/>
                <a:gd name="T10" fmla="*/ 0 60000 65536"/>
                <a:gd name="T11" fmla="*/ 0 60000 65536"/>
                <a:gd name="T12" fmla="*/ 0 60000 65536"/>
                <a:gd name="T13" fmla="*/ 0 60000 65536"/>
                <a:gd name="T14" fmla="*/ 0 60000 65536"/>
                <a:gd name="T15" fmla="*/ 0 w 242"/>
                <a:gd name="T16" fmla="*/ 0 h 97"/>
                <a:gd name="T17" fmla="*/ 242 w 242"/>
                <a:gd name="T18" fmla="*/ 97 h 97"/>
              </a:gdLst>
              <a:ahLst/>
              <a:cxnLst>
                <a:cxn ang="T10">
                  <a:pos x="T0" y="T1"/>
                </a:cxn>
                <a:cxn ang="T11">
                  <a:pos x="T2" y="T3"/>
                </a:cxn>
                <a:cxn ang="T12">
                  <a:pos x="T4" y="T5"/>
                </a:cxn>
                <a:cxn ang="T13">
                  <a:pos x="T6" y="T7"/>
                </a:cxn>
                <a:cxn ang="T14">
                  <a:pos x="T8" y="T9"/>
                </a:cxn>
              </a:cxnLst>
              <a:rect l="T15" t="T16" r="T17" b="T18"/>
              <a:pathLst>
                <a:path w="242" h="97">
                  <a:moveTo>
                    <a:pt x="0" y="5"/>
                  </a:moveTo>
                  <a:cubicBezTo>
                    <a:pt x="77" y="9"/>
                    <a:pt x="155" y="0"/>
                    <a:pt x="230" y="16"/>
                  </a:cubicBezTo>
                  <a:cubicBezTo>
                    <a:pt x="242" y="19"/>
                    <a:pt x="228" y="42"/>
                    <a:pt x="219" y="51"/>
                  </a:cubicBezTo>
                  <a:cubicBezTo>
                    <a:pt x="200" y="71"/>
                    <a:pt x="150" y="97"/>
                    <a:pt x="150" y="97"/>
                  </a:cubicBezTo>
                  <a:cubicBezTo>
                    <a:pt x="102" y="25"/>
                    <a:pt x="104" y="56"/>
                    <a:pt x="104" y="16"/>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2" name="Group 43"/>
          <p:cNvGrpSpPr>
            <a:grpSpLocks/>
          </p:cNvGrpSpPr>
          <p:nvPr/>
        </p:nvGrpSpPr>
        <p:grpSpPr bwMode="auto">
          <a:xfrm>
            <a:off x="6418263" y="2760213"/>
            <a:ext cx="925512" cy="879475"/>
            <a:chOff x="4511" y="115"/>
            <a:chExt cx="583" cy="554"/>
          </a:xfrm>
        </p:grpSpPr>
        <p:sp>
          <p:nvSpPr>
            <p:cNvPr id="30747" name="Rectangle 44"/>
            <p:cNvSpPr>
              <a:spLocks noChangeArrowheads="1"/>
            </p:cNvSpPr>
            <p:nvPr/>
          </p:nvSpPr>
          <p:spPr bwMode="auto">
            <a:xfrm flipH="1">
              <a:off x="4517" y="115"/>
              <a:ext cx="577" cy="554"/>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eaLnBrk="0" hangingPunct="0"/>
              <a:endParaRPr lang="en-US">
                <a:solidFill>
                  <a:schemeClr val="bg1"/>
                </a:solidFill>
              </a:endParaRPr>
            </a:p>
          </p:txBody>
        </p:sp>
        <p:grpSp>
          <p:nvGrpSpPr>
            <p:cNvPr id="30748" name="Group 45"/>
            <p:cNvGrpSpPr>
              <a:grpSpLocks/>
            </p:cNvGrpSpPr>
            <p:nvPr/>
          </p:nvGrpSpPr>
          <p:grpSpPr bwMode="auto">
            <a:xfrm>
              <a:off x="4511" y="176"/>
              <a:ext cx="486" cy="455"/>
              <a:chOff x="4674" y="1230"/>
              <a:chExt cx="486" cy="455"/>
            </a:xfrm>
          </p:grpSpPr>
          <p:sp>
            <p:nvSpPr>
              <p:cNvPr id="30749" name="Freeform 46"/>
              <p:cNvSpPr>
                <a:spLocks/>
              </p:cNvSpPr>
              <p:nvPr/>
            </p:nvSpPr>
            <p:spPr bwMode="auto">
              <a:xfrm rot="1739577" flipH="1">
                <a:off x="5108" y="1230"/>
                <a:ext cx="52" cy="450"/>
              </a:xfrm>
              <a:custGeom>
                <a:avLst/>
                <a:gdLst>
                  <a:gd name="T0" fmla="*/ 52 w 52"/>
                  <a:gd name="T1" fmla="*/ 0 h 450"/>
                  <a:gd name="T2" fmla="*/ 18 w 52"/>
                  <a:gd name="T3" fmla="*/ 450 h 450"/>
                  <a:gd name="T4" fmla="*/ 0 60000 65536"/>
                  <a:gd name="T5" fmla="*/ 0 60000 65536"/>
                  <a:gd name="T6" fmla="*/ 0 w 52"/>
                  <a:gd name="T7" fmla="*/ 0 h 450"/>
                  <a:gd name="T8" fmla="*/ 52 w 52"/>
                  <a:gd name="T9" fmla="*/ 450 h 450"/>
                </a:gdLst>
                <a:ahLst/>
                <a:cxnLst>
                  <a:cxn ang="T4">
                    <a:pos x="T0" y="T1"/>
                  </a:cxn>
                  <a:cxn ang="T5">
                    <a:pos x="T2" y="T3"/>
                  </a:cxn>
                </a:cxnLst>
                <a:rect l="T6" t="T7" r="T8" b="T9"/>
                <a:pathLst>
                  <a:path w="52" h="450">
                    <a:moveTo>
                      <a:pt x="52" y="0"/>
                    </a:moveTo>
                    <a:cubicBezTo>
                      <a:pt x="0" y="157"/>
                      <a:pt x="18" y="260"/>
                      <a:pt x="18" y="450"/>
                    </a:cubicBezTo>
                  </a:path>
                </a:pathLst>
              </a:custGeom>
              <a:solidFill>
                <a:schemeClr val="bg2"/>
              </a:solidFill>
              <a:ln w="12700">
                <a:solidFill>
                  <a:srgbClr val="FF3300"/>
                </a:solidFill>
                <a:round/>
                <a:headEnd type="none" w="sm" len="sm"/>
                <a:tailEnd type="none" w="sm" len="sm"/>
              </a:ln>
            </p:spPr>
            <p:txBody>
              <a:bodyPr wrap="none" anchor="ctr"/>
              <a:lstStyle/>
              <a:p>
                <a:endParaRPr lang="en-US"/>
              </a:p>
            </p:txBody>
          </p:sp>
          <p:sp>
            <p:nvSpPr>
              <p:cNvPr id="30750" name="Freeform 47"/>
              <p:cNvSpPr>
                <a:spLocks/>
              </p:cNvSpPr>
              <p:nvPr/>
            </p:nvSpPr>
            <p:spPr bwMode="auto">
              <a:xfrm rot="1928441" flipH="1">
                <a:off x="4993" y="1362"/>
                <a:ext cx="15" cy="323"/>
              </a:xfrm>
              <a:custGeom>
                <a:avLst/>
                <a:gdLst>
                  <a:gd name="T0" fmla="*/ 0 w 15"/>
                  <a:gd name="T1" fmla="*/ 0 h 323"/>
                  <a:gd name="T2" fmla="*/ 12 w 15"/>
                  <a:gd name="T3" fmla="*/ 323 h 323"/>
                  <a:gd name="T4" fmla="*/ 0 60000 65536"/>
                  <a:gd name="T5" fmla="*/ 0 60000 65536"/>
                  <a:gd name="T6" fmla="*/ 0 w 15"/>
                  <a:gd name="T7" fmla="*/ 0 h 323"/>
                  <a:gd name="T8" fmla="*/ 15 w 15"/>
                  <a:gd name="T9" fmla="*/ 323 h 323"/>
                </a:gdLst>
                <a:ahLst/>
                <a:cxnLst>
                  <a:cxn ang="T4">
                    <a:pos x="T0" y="T1"/>
                  </a:cxn>
                  <a:cxn ang="T5">
                    <a:pos x="T2" y="T3"/>
                  </a:cxn>
                </a:cxnLst>
                <a:rect l="T6" t="T7" r="T8" b="T9"/>
                <a:pathLst>
                  <a:path w="15" h="323">
                    <a:moveTo>
                      <a:pt x="0" y="0"/>
                    </a:moveTo>
                    <a:cubicBezTo>
                      <a:pt x="15" y="223"/>
                      <a:pt x="12" y="115"/>
                      <a:pt x="12" y="323"/>
                    </a:cubicBezTo>
                  </a:path>
                </a:pathLst>
              </a:custGeom>
              <a:solidFill>
                <a:schemeClr val="bg2"/>
              </a:solidFill>
              <a:ln w="12700">
                <a:solidFill>
                  <a:srgbClr val="FF3300"/>
                </a:solidFill>
                <a:round/>
                <a:headEnd type="none" w="sm" len="sm"/>
                <a:tailEnd type="none" w="sm" len="sm"/>
              </a:ln>
            </p:spPr>
            <p:txBody>
              <a:bodyPr wrap="none" anchor="ctr"/>
              <a:lstStyle/>
              <a:p>
                <a:endParaRPr lang="en-US"/>
              </a:p>
            </p:txBody>
          </p:sp>
          <p:sp>
            <p:nvSpPr>
              <p:cNvPr id="30751" name="Freeform 48"/>
              <p:cNvSpPr>
                <a:spLocks/>
              </p:cNvSpPr>
              <p:nvPr/>
            </p:nvSpPr>
            <p:spPr bwMode="auto">
              <a:xfrm rot="1339704" flipH="1">
                <a:off x="4842" y="1389"/>
                <a:ext cx="49" cy="277"/>
              </a:xfrm>
              <a:custGeom>
                <a:avLst/>
                <a:gdLst>
                  <a:gd name="T0" fmla="*/ 0 w 49"/>
                  <a:gd name="T1" fmla="*/ 0 h 277"/>
                  <a:gd name="T2" fmla="*/ 46 w 49"/>
                  <a:gd name="T3" fmla="*/ 150 h 277"/>
                  <a:gd name="T4" fmla="*/ 46 w 49"/>
                  <a:gd name="T5" fmla="*/ 277 h 277"/>
                  <a:gd name="T6" fmla="*/ 0 60000 65536"/>
                  <a:gd name="T7" fmla="*/ 0 60000 65536"/>
                  <a:gd name="T8" fmla="*/ 0 60000 65536"/>
                  <a:gd name="T9" fmla="*/ 0 w 49"/>
                  <a:gd name="T10" fmla="*/ 0 h 277"/>
                  <a:gd name="T11" fmla="*/ 49 w 49"/>
                  <a:gd name="T12" fmla="*/ 277 h 277"/>
                </a:gdLst>
                <a:ahLst/>
                <a:cxnLst>
                  <a:cxn ang="T6">
                    <a:pos x="T0" y="T1"/>
                  </a:cxn>
                  <a:cxn ang="T7">
                    <a:pos x="T2" y="T3"/>
                  </a:cxn>
                  <a:cxn ang="T8">
                    <a:pos x="T4" y="T5"/>
                  </a:cxn>
                </a:cxnLst>
                <a:rect l="T9" t="T10" r="T11" b="T12"/>
                <a:pathLst>
                  <a:path w="49" h="277">
                    <a:moveTo>
                      <a:pt x="0" y="0"/>
                    </a:moveTo>
                    <a:cubicBezTo>
                      <a:pt x="11" y="48"/>
                      <a:pt x="42" y="101"/>
                      <a:pt x="46" y="150"/>
                    </a:cubicBezTo>
                    <a:cubicBezTo>
                      <a:pt x="49" y="192"/>
                      <a:pt x="46" y="235"/>
                      <a:pt x="46" y="277"/>
                    </a:cubicBezTo>
                  </a:path>
                </a:pathLst>
              </a:custGeom>
              <a:solidFill>
                <a:schemeClr val="bg2"/>
              </a:solidFill>
              <a:ln w="12700">
                <a:solidFill>
                  <a:srgbClr val="FF3300"/>
                </a:solidFill>
                <a:round/>
                <a:headEnd type="none" w="sm" len="sm"/>
                <a:tailEnd type="none" w="sm" len="sm"/>
              </a:ln>
            </p:spPr>
            <p:txBody>
              <a:bodyPr wrap="none" anchor="ctr"/>
              <a:lstStyle/>
              <a:p>
                <a:endParaRPr lang="en-US"/>
              </a:p>
            </p:txBody>
          </p:sp>
          <p:sp>
            <p:nvSpPr>
              <p:cNvPr id="30752" name="Freeform 49"/>
              <p:cNvSpPr>
                <a:spLocks/>
              </p:cNvSpPr>
              <p:nvPr/>
            </p:nvSpPr>
            <p:spPr bwMode="auto">
              <a:xfrm rot="1853893" flipH="1">
                <a:off x="4674" y="1492"/>
                <a:ext cx="47" cy="173"/>
              </a:xfrm>
              <a:custGeom>
                <a:avLst/>
                <a:gdLst>
                  <a:gd name="T0" fmla="*/ 0 w 1"/>
                  <a:gd name="T1" fmla="*/ 0 h 230"/>
                  <a:gd name="T2" fmla="*/ 0 w 1"/>
                  <a:gd name="T3" fmla="*/ 14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cubicBezTo>
                      <a:pt x="0" y="77"/>
                      <a:pt x="0" y="153"/>
                      <a:pt x="0" y="230"/>
                    </a:cubicBezTo>
                  </a:path>
                </a:pathLst>
              </a:custGeom>
              <a:solidFill>
                <a:schemeClr val="bg2"/>
              </a:solidFill>
              <a:ln w="12700">
                <a:solidFill>
                  <a:srgbClr val="FF3300"/>
                </a:solidFill>
                <a:round/>
                <a:headEnd type="none" w="sm" len="sm"/>
                <a:tailEnd type="none" w="sm" len="sm"/>
              </a:ln>
            </p:spPr>
            <p:txBody>
              <a:bodyPr wrap="none" anchor="ctr"/>
              <a:lstStyle/>
              <a:p>
                <a:endParaRPr lang="en-US"/>
              </a:p>
            </p:txBody>
          </p:sp>
        </p:grpSp>
      </p:grpSp>
      <p:grpSp>
        <p:nvGrpSpPr>
          <p:cNvPr id="14" name="Group 50"/>
          <p:cNvGrpSpPr>
            <a:grpSpLocks/>
          </p:cNvGrpSpPr>
          <p:nvPr/>
        </p:nvGrpSpPr>
        <p:grpSpPr bwMode="auto">
          <a:xfrm>
            <a:off x="6238875" y="3504750"/>
            <a:ext cx="2357438" cy="1277938"/>
            <a:chOff x="4093" y="2390"/>
            <a:chExt cx="1485" cy="805"/>
          </a:xfrm>
        </p:grpSpPr>
        <p:grpSp>
          <p:nvGrpSpPr>
            <p:cNvPr id="30740" name="Group 51"/>
            <p:cNvGrpSpPr>
              <a:grpSpLocks/>
            </p:cNvGrpSpPr>
            <p:nvPr/>
          </p:nvGrpSpPr>
          <p:grpSpPr bwMode="auto">
            <a:xfrm flipH="1">
              <a:off x="4093" y="2390"/>
              <a:ext cx="542" cy="805"/>
              <a:chOff x="985" y="2773"/>
              <a:chExt cx="542" cy="805"/>
            </a:xfrm>
          </p:grpSpPr>
          <p:sp>
            <p:nvSpPr>
              <p:cNvPr id="30742" name="Freeform 52"/>
              <p:cNvSpPr>
                <a:spLocks/>
              </p:cNvSpPr>
              <p:nvPr/>
            </p:nvSpPr>
            <p:spPr bwMode="auto">
              <a:xfrm>
                <a:off x="985" y="2773"/>
                <a:ext cx="542" cy="805"/>
              </a:xfrm>
              <a:custGeom>
                <a:avLst/>
                <a:gdLst>
                  <a:gd name="T0" fmla="*/ 23 w 542"/>
                  <a:gd name="T1" fmla="*/ 113 h 805"/>
                  <a:gd name="T2" fmla="*/ 450 w 542"/>
                  <a:gd name="T3" fmla="*/ 147 h 805"/>
                  <a:gd name="T4" fmla="*/ 461 w 542"/>
                  <a:gd name="T5" fmla="*/ 563 h 805"/>
                  <a:gd name="T6" fmla="*/ 438 w 542"/>
                  <a:gd name="T7" fmla="*/ 644 h 805"/>
                  <a:gd name="T8" fmla="*/ 392 w 542"/>
                  <a:gd name="T9" fmla="*/ 713 h 805"/>
                  <a:gd name="T10" fmla="*/ 334 w 542"/>
                  <a:gd name="T11" fmla="*/ 805 h 805"/>
                  <a:gd name="T12" fmla="*/ 254 w 542"/>
                  <a:gd name="T13" fmla="*/ 794 h 805"/>
                  <a:gd name="T14" fmla="*/ 207 w 542"/>
                  <a:gd name="T15" fmla="*/ 701 h 805"/>
                  <a:gd name="T16" fmla="*/ 138 w 542"/>
                  <a:gd name="T17" fmla="*/ 644 h 805"/>
                  <a:gd name="T18" fmla="*/ 23 w 542"/>
                  <a:gd name="T19" fmla="*/ 471 h 805"/>
                  <a:gd name="T20" fmla="*/ 0 w 542"/>
                  <a:gd name="T21" fmla="*/ 401 h 805"/>
                  <a:gd name="T22" fmla="*/ 11 w 542"/>
                  <a:gd name="T23" fmla="*/ 159 h 805"/>
                  <a:gd name="T24" fmla="*/ 23 w 542"/>
                  <a:gd name="T25" fmla="*/ 113 h 8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2"/>
                  <a:gd name="T40" fmla="*/ 0 h 805"/>
                  <a:gd name="T41" fmla="*/ 542 w 542"/>
                  <a:gd name="T42" fmla="*/ 805 h 8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2" h="805">
                    <a:moveTo>
                      <a:pt x="23" y="113"/>
                    </a:moveTo>
                    <a:cubicBezTo>
                      <a:pt x="171" y="122"/>
                      <a:pt x="301" y="139"/>
                      <a:pt x="450" y="147"/>
                    </a:cubicBezTo>
                    <a:cubicBezTo>
                      <a:pt x="542" y="287"/>
                      <a:pt x="482" y="180"/>
                      <a:pt x="461" y="563"/>
                    </a:cubicBezTo>
                    <a:cubicBezTo>
                      <a:pt x="460" y="572"/>
                      <a:pt x="445" y="632"/>
                      <a:pt x="438" y="644"/>
                    </a:cubicBezTo>
                    <a:cubicBezTo>
                      <a:pt x="425" y="668"/>
                      <a:pt x="392" y="713"/>
                      <a:pt x="392" y="713"/>
                    </a:cubicBezTo>
                    <a:cubicBezTo>
                      <a:pt x="378" y="768"/>
                      <a:pt x="390" y="787"/>
                      <a:pt x="334" y="805"/>
                    </a:cubicBezTo>
                    <a:cubicBezTo>
                      <a:pt x="307" y="801"/>
                      <a:pt x="280" y="802"/>
                      <a:pt x="254" y="794"/>
                    </a:cubicBezTo>
                    <a:cubicBezTo>
                      <a:pt x="215" y="781"/>
                      <a:pt x="227" y="721"/>
                      <a:pt x="207" y="701"/>
                    </a:cubicBezTo>
                    <a:cubicBezTo>
                      <a:pt x="163" y="657"/>
                      <a:pt x="186" y="676"/>
                      <a:pt x="138" y="644"/>
                    </a:cubicBezTo>
                    <a:cubicBezTo>
                      <a:pt x="120" y="617"/>
                      <a:pt x="34" y="503"/>
                      <a:pt x="23" y="471"/>
                    </a:cubicBezTo>
                    <a:cubicBezTo>
                      <a:pt x="15" y="448"/>
                      <a:pt x="0" y="401"/>
                      <a:pt x="0" y="401"/>
                    </a:cubicBezTo>
                    <a:cubicBezTo>
                      <a:pt x="4" y="320"/>
                      <a:pt x="4" y="239"/>
                      <a:pt x="11" y="159"/>
                    </a:cubicBezTo>
                    <a:cubicBezTo>
                      <a:pt x="24" y="0"/>
                      <a:pt x="23" y="172"/>
                      <a:pt x="23" y="113"/>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grpSp>
            <p:nvGrpSpPr>
              <p:cNvPr id="30743" name="Group 53"/>
              <p:cNvGrpSpPr>
                <a:grpSpLocks/>
              </p:cNvGrpSpPr>
              <p:nvPr/>
            </p:nvGrpSpPr>
            <p:grpSpPr bwMode="auto">
              <a:xfrm>
                <a:off x="1096" y="3020"/>
                <a:ext cx="292" cy="387"/>
                <a:chOff x="2062" y="3433"/>
                <a:chExt cx="292" cy="387"/>
              </a:xfrm>
            </p:grpSpPr>
            <p:sp>
              <p:nvSpPr>
                <p:cNvPr id="30744" name="Freeform 54"/>
                <p:cNvSpPr>
                  <a:spLocks/>
                </p:cNvSpPr>
                <p:nvPr/>
              </p:nvSpPr>
              <p:spPr bwMode="auto">
                <a:xfrm>
                  <a:off x="2062" y="3433"/>
                  <a:ext cx="84" cy="87"/>
                </a:xfrm>
                <a:custGeom>
                  <a:avLst/>
                  <a:gdLst>
                    <a:gd name="T0" fmla="*/ 4 w 84"/>
                    <a:gd name="T1" fmla="*/ 6 h 87"/>
                    <a:gd name="T2" fmla="*/ 84 w 84"/>
                    <a:gd name="T3" fmla="*/ 64 h 87"/>
                    <a:gd name="T4" fmla="*/ 38 w 84"/>
                    <a:gd name="T5" fmla="*/ 6 h 87"/>
                    <a:gd name="T6" fmla="*/ 4 w 84"/>
                    <a:gd name="T7" fmla="*/ 6 h 87"/>
                    <a:gd name="T8" fmla="*/ 0 60000 65536"/>
                    <a:gd name="T9" fmla="*/ 0 60000 65536"/>
                    <a:gd name="T10" fmla="*/ 0 60000 65536"/>
                    <a:gd name="T11" fmla="*/ 0 60000 65536"/>
                    <a:gd name="T12" fmla="*/ 0 w 84"/>
                    <a:gd name="T13" fmla="*/ 0 h 87"/>
                    <a:gd name="T14" fmla="*/ 84 w 84"/>
                    <a:gd name="T15" fmla="*/ 87 h 87"/>
                  </a:gdLst>
                  <a:ahLst/>
                  <a:cxnLst>
                    <a:cxn ang="T8">
                      <a:pos x="T0" y="T1"/>
                    </a:cxn>
                    <a:cxn ang="T9">
                      <a:pos x="T2" y="T3"/>
                    </a:cxn>
                    <a:cxn ang="T10">
                      <a:pos x="T4" y="T5"/>
                    </a:cxn>
                    <a:cxn ang="T11">
                      <a:pos x="T6" y="T7"/>
                    </a:cxn>
                  </a:cxnLst>
                  <a:rect l="T12" t="T13" r="T14" b="T15"/>
                  <a:pathLst>
                    <a:path w="84" h="87">
                      <a:moveTo>
                        <a:pt x="4" y="6"/>
                      </a:moveTo>
                      <a:cubicBezTo>
                        <a:pt x="17" y="77"/>
                        <a:pt x="12" y="87"/>
                        <a:pt x="84" y="64"/>
                      </a:cubicBezTo>
                      <a:cubicBezTo>
                        <a:pt x="75" y="36"/>
                        <a:pt x="76" y="12"/>
                        <a:pt x="38" y="6"/>
                      </a:cubicBezTo>
                      <a:cubicBezTo>
                        <a:pt x="0" y="0"/>
                        <a:pt x="4" y="36"/>
                        <a:pt x="4" y="6"/>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30745" name="Freeform 55"/>
                <p:cNvSpPr>
                  <a:spLocks/>
                </p:cNvSpPr>
                <p:nvPr/>
              </p:nvSpPr>
              <p:spPr bwMode="auto">
                <a:xfrm>
                  <a:off x="2254" y="3445"/>
                  <a:ext cx="84" cy="87"/>
                </a:xfrm>
                <a:custGeom>
                  <a:avLst/>
                  <a:gdLst>
                    <a:gd name="T0" fmla="*/ 4 w 84"/>
                    <a:gd name="T1" fmla="*/ 6 h 87"/>
                    <a:gd name="T2" fmla="*/ 84 w 84"/>
                    <a:gd name="T3" fmla="*/ 64 h 87"/>
                    <a:gd name="T4" fmla="*/ 38 w 84"/>
                    <a:gd name="T5" fmla="*/ 6 h 87"/>
                    <a:gd name="T6" fmla="*/ 4 w 84"/>
                    <a:gd name="T7" fmla="*/ 6 h 87"/>
                    <a:gd name="T8" fmla="*/ 0 60000 65536"/>
                    <a:gd name="T9" fmla="*/ 0 60000 65536"/>
                    <a:gd name="T10" fmla="*/ 0 60000 65536"/>
                    <a:gd name="T11" fmla="*/ 0 60000 65536"/>
                    <a:gd name="T12" fmla="*/ 0 w 84"/>
                    <a:gd name="T13" fmla="*/ 0 h 87"/>
                    <a:gd name="T14" fmla="*/ 84 w 84"/>
                    <a:gd name="T15" fmla="*/ 87 h 87"/>
                  </a:gdLst>
                  <a:ahLst/>
                  <a:cxnLst>
                    <a:cxn ang="T8">
                      <a:pos x="T0" y="T1"/>
                    </a:cxn>
                    <a:cxn ang="T9">
                      <a:pos x="T2" y="T3"/>
                    </a:cxn>
                    <a:cxn ang="T10">
                      <a:pos x="T4" y="T5"/>
                    </a:cxn>
                    <a:cxn ang="T11">
                      <a:pos x="T6" y="T7"/>
                    </a:cxn>
                  </a:cxnLst>
                  <a:rect l="T12" t="T13" r="T14" b="T15"/>
                  <a:pathLst>
                    <a:path w="84" h="87">
                      <a:moveTo>
                        <a:pt x="4" y="6"/>
                      </a:moveTo>
                      <a:cubicBezTo>
                        <a:pt x="17" y="77"/>
                        <a:pt x="12" y="87"/>
                        <a:pt x="84" y="64"/>
                      </a:cubicBezTo>
                      <a:cubicBezTo>
                        <a:pt x="75" y="36"/>
                        <a:pt x="76" y="12"/>
                        <a:pt x="38" y="6"/>
                      </a:cubicBezTo>
                      <a:cubicBezTo>
                        <a:pt x="0" y="0"/>
                        <a:pt x="4" y="36"/>
                        <a:pt x="4" y="6"/>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30746" name="Freeform 56"/>
                <p:cNvSpPr>
                  <a:spLocks/>
                </p:cNvSpPr>
                <p:nvPr/>
              </p:nvSpPr>
              <p:spPr bwMode="auto">
                <a:xfrm>
                  <a:off x="2112" y="3723"/>
                  <a:ext cx="242" cy="97"/>
                </a:xfrm>
                <a:custGeom>
                  <a:avLst/>
                  <a:gdLst>
                    <a:gd name="T0" fmla="*/ 0 w 242"/>
                    <a:gd name="T1" fmla="*/ 5 h 97"/>
                    <a:gd name="T2" fmla="*/ 230 w 242"/>
                    <a:gd name="T3" fmla="*/ 16 h 97"/>
                    <a:gd name="T4" fmla="*/ 219 w 242"/>
                    <a:gd name="T5" fmla="*/ 51 h 97"/>
                    <a:gd name="T6" fmla="*/ 150 w 242"/>
                    <a:gd name="T7" fmla="*/ 97 h 97"/>
                    <a:gd name="T8" fmla="*/ 104 w 242"/>
                    <a:gd name="T9" fmla="*/ 16 h 97"/>
                    <a:gd name="T10" fmla="*/ 0 60000 65536"/>
                    <a:gd name="T11" fmla="*/ 0 60000 65536"/>
                    <a:gd name="T12" fmla="*/ 0 60000 65536"/>
                    <a:gd name="T13" fmla="*/ 0 60000 65536"/>
                    <a:gd name="T14" fmla="*/ 0 60000 65536"/>
                    <a:gd name="T15" fmla="*/ 0 w 242"/>
                    <a:gd name="T16" fmla="*/ 0 h 97"/>
                    <a:gd name="T17" fmla="*/ 242 w 242"/>
                    <a:gd name="T18" fmla="*/ 97 h 97"/>
                  </a:gdLst>
                  <a:ahLst/>
                  <a:cxnLst>
                    <a:cxn ang="T10">
                      <a:pos x="T0" y="T1"/>
                    </a:cxn>
                    <a:cxn ang="T11">
                      <a:pos x="T2" y="T3"/>
                    </a:cxn>
                    <a:cxn ang="T12">
                      <a:pos x="T4" y="T5"/>
                    </a:cxn>
                    <a:cxn ang="T13">
                      <a:pos x="T6" y="T7"/>
                    </a:cxn>
                    <a:cxn ang="T14">
                      <a:pos x="T8" y="T9"/>
                    </a:cxn>
                  </a:cxnLst>
                  <a:rect l="T15" t="T16" r="T17" b="T18"/>
                  <a:pathLst>
                    <a:path w="242" h="97">
                      <a:moveTo>
                        <a:pt x="0" y="5"/>
                      </a:moveTo>
                      <a:cubicBezTo>
                        <a:pt x="77" y="9"/>
                        <a:pt x="155" y="0"/>
                        <a:pt x="230" y="16"/>
                      </a:cubicBezTo>
                      <a:cubicBezTo>
                        <a:pt x="242" y="19"/>
                        <a:pt x="228" y="42"/>
                        <a:pt x="219" y="51"/>
                      </a:cubicBezTo>
                      <a:cubicBezTo>
                        <a:pt x="200" y="71"/>
                        <a:pt x="150" y="97"/>
                        <a:pt x="150" y="97"/>
                      </a:cubicBezTo>
                      <a:cubicBezTo>
                        <a:pt x="102" y="25"/>
                        <a:pt x="104" y="56"/>
                        <a:pt x="104" y="16"/>
                      </a:cubicBezTo>
                    </a:path>
                  </a:pathLst>
                </a:custGeom>
                <a:solidFill>
                  <a:schemeClr val="hlink"/>
                </a:solidFill>
                <a:ln w="12700">
                  <a:solidFill>
                    <a:schemeClr val="tx1"/>
                  </a:solidFill>
                  <a:round/>
                  <a:headEnd type="none" w="sm" len="sm"/>
                  <a:tailEnd type="none" w="sm" len="sm"/>
                </a:ln>
              </p:spPr>
              <p:txBody>
                <a:bodyPr wrap="none" anchor="ctr"/>
                <a:lstStyle/>
                <a:p>
                  <a:endParaRPr lang="en-US"/>
                </a:p>
              </p:txBody>
            </p:sp>
          </p:grpSp>
        </p:grpSp>
        <p:sp>
          <p:nvSpPr>
            <p:cNvPr id="30741" name="Text Box 57"/>
            <p:cNvSpPr txBox="1">
              <a:spLocks noChangeArrowheads="1"/>
            </p:cNvSpPr>
            <p:nvPr/>
          </p:nvSpPr>
          <p:spPr bwMode="auto">
            <a:xfrm>
              <a:off x="4627" y="2572"/>
              <a:ext cx="95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4000">
                  <a:solidFill>
                    <a:schemeClr val="hlink"/>
                  </a:solidFill>
                  <a:latin typeface="Impact" pitchFamily="34" charset="0"/>
                </a:rPr>
                <a:t>K</a:t>
              </a:r>
              <a:r>
                <a:rPr lang="en-US" sz="4000" baseline="30000">
                  <a:solidFill>
                    <a:schemeClr val="hlink"/>
                  </a:solidFill>
                  <a:latin typeface="Impact" pitchFamily="34" charset="0"/>
                </a:rPr>
                <a:t>+</a:t>
              </a:r>
              <a:endParaRPr lang="en-US" sz="4000">
                <a:solidFill>
                  <a:schemeClr val="hlink"/>
                </a:solidFill>
                <a:latin typeface="Times New Roman" pitchFamily="18" charset="0"/>
              </a:endParaRPr>
            </a:p>
          </p:txBody>
        </p:sp>
      </p:grpSp>
      <p:sp>
        <p:nvSpPr>
          <p:cNvPr id="170043" name="Rectangle 59"/>
          <p:cNvSpPr>
            <a:spLocks noChangeArrowheads="1"/>
          </p:cNvSpPr>
          <p:nvPr/>
        </p:nvSpPr>
        <p:spPr bwMode="auto">
          <a:xfrm>
            <a:off x="5921375" y="2741163"/>
            <a:ext cx="1516063" cy="115887"/>
          </a:xfrm>
          <a:prstGeom prst="rect">
            <a:avLst/>
          </a:prstGeom>
          <a:solidFill>
            <a:srgbClr val="00CC66"/>
          </a:solidFill>
          <a:ln w="9525">
            <a:solidFill>
              <a:schemeClr val="tx1"/>
            </a:solidFill>
            <a:miter lim="800000"/>
            <a:headEnd/>
            <a:tailEnd/>
          </a:ln>
        </p:spPr>
        <p:txBody>
          <a:bodyPr wrap="none" anchor="ctr"/>
          <a:lstStyle/>
          <a:p>
            <a:pPr eaLnBrk="0" hangingPunct="0"/>
            <a:endParaRPr lang="en-US"/>
          </a:p>
        </p:txBody>
      </p:sp>
      <p:sp>
        <p:nvSpPr>
          <p:cNvPr id="30735" name="Text Box 60"/>
          <p:cNvSpPr txBox="1">
            <a:spLocks noChangeArrowheads="1"/>
          </p:cNvSpPr>
          <p:nvPr/>
        </p:nvSpPr>
        <p:spPr bwMode="auto">
          <a:xfrm>
            <a:off x="1631088" y="1695000"/>
            <a:ext cx="193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2400" dirty="0">
                <a:latin typeface="Arial" pitchFamily="34" charset="0"/>
              </a:rPr>
              <a:t>Amplifier ‘off’</a:t>
            </a:r>
          </a:p>
        </p:txBody>
      </p:sp>
      <p:sp>
        <p:nvSpPr>
          <p:cNvPr id="30736" name="Text Box 61"/>
          <p:cNvSpPr txBox="1">
            <a:spLocks noChangeArrowheads="1"/>
          </p:cNvSpPr>
          <p:nvPr/>
        </p:nvSpPr>
        <p:spPr bwMode="auto">
          <a:xfrm>
            <a:off x="5897163" y="1693413"/>
            <a:ext cx="1931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2400" dirty="0">
                <a:latin typeface="Arial" pitchFamily="34" charset="0"/>
              </a:rPr>
              <a:t>Amplifier ‘on’</a:t>
            </a:r>
          </a:p>
        </p:txBody>
      </p:sp>
      <p:cxnSp>
        <p:nvCxnSpPr>
          <p:cNvPr id="7" name="Straight Arrow Connector 6"/>
          <p:cNvCxnSpPr/>
          <p:nvPr/>
        </p:nvCxnSpPr>
        <p:spPr>
          <a:xfrm>
            <a:off x="3421063" y="2537963"/>
            <a:ext cx="2406650" cy="260350"/>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0" name="Up-Down Arrow 59"/>
          <p:cNvSpPr/>
          <p:nvPr/>
        </p:nvSpPr>
        <p:spPr>
          <a:xfrm>
            <a:off x="1466850" y="2510975"/>
            <a:ext cx="180975" cy="4191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Up-Down Arrow 60"/>
          <p:cNvSpPr/>
          <p:nvPr/>
        </p:nvSpPr>
        <p:spPr>
          <a:xfrm>
            <a:off x="7524750" y="2777675"/>
            <a:ext cx="180975" cy="4191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40140" y="5782607"/>
            <a:ext cx="8368496" cy="923330"/>
          </a:xfrm>
          <a:prstGeom prst="rect">
            <a:avLst/>
          </a:prstGeom>
          <a:noFill/>
        </p:spPr>
        <p:txBody>
          <a:bodyPr wrap="square" rtlCol="0">
            <a:spAutoFit/>
          </a:bodyPr>
          <a:lstStyle/>
          <a:p>
            <a:r>
              <a:rPr lang="en-US" dirty="0" smtClean="0"/>
              <a:t>In both cases, the AMPLITUDE of the sound is IDENTICAL.  However, by activating outer hair cells and ‘pulling’ the tectorial membrane closer to the tips of inner hair cell cilia, the sound is heard as LOUDER on the right.</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autoRev="1" fill="hold" grpId="0" nodeType="clickEffect">
                                  <p:stCondLst>
                                    <p:cond delay="0"/>
                                  </p:stCondLst>
                                  <p:childTnLst>
                                    <p:animMotion origin="layout" path="M 3.33333E-6 7.40741E-7 L -0.00139 0.05139 " pathEditMode="relative" ptsTypes="AA">
                                      <p:cBhvr>
                                        <p:cTn id="6" dur="1000" fill="hold"/>
                                        <p:tgtEl>
                                          <p:spTgt spid="170015"/>
                                        </p:tgtEl>
                                        <p:attrNameLst>
                                          <p:attrName>ppt_x</p:attrName>
                                          <p:attrName>ppt_y</p:attrName>
                                        </p:attrNameLst>
                                      </p:cBhvr>
                                    </p:animMotion>
                                  </p:childTnLst>
                                </p:cTn>
                              </p:par>
                              <p:par>
                                <p:cTn id="7" presetID="1" presetClass="entr" presetSubtype="0" fill="hold" nodeType="withEffect">
                                  <p:stCondLst>
                                    <p:cond delay="0"/>
                                  </p:stCondLst>
                                  <p:childTnLst>
                                    <p:set>
                                      <p:cBhvr>
                                        <p:cTn id="8" dur="1" fill="hold">
                                          <p:stCondLst>
                                            <p:cond delay="499"/>
                                          </p:stCondLst>
                                        </p:cTn>
                                        <p:tgtEl>
                                          <p:spTgt spid="4"/>
                                        </p:tgtEl>
                                        <p:attrNameLst>
                                          <p:attrName>style.visibility</p:attrName>
                                        </p:attrNameLst>
                                      </p:cBhvr>
                                      <p:to>
                                        <p:strVal val="visible"/>
                                      </p:to>
                                    </p:set>
                                  </p:childTnLst>
                                </p:cTn>
                              </p:par>
                            </p:childTnLst>
                          </p:cTn>
                        </p:par>
                        <p:par>
                          <p:cTn id="9" fill="hold" nodeType="afterGroup">
                            <p:stCondLst>
                              <p:cond delay="2000"/>
                            </p:stCondLst>
                            <p:childTnLst>
                              <p:par>
                                <p:cTn id="10" presetID="2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path" presetSubtype="0" accel="50000" decel="50000" autoRev="1" fill="hold" grpId="0" nodeType="clickEffect">
                                  <p:stCondLst>
                                    <p:cond delay="0"/>
                                  </p:stCondLst>
                                  <p:childTnLst>
                                    <p:animMotion origin="layout" path="M 5.27778E-6 6.2963E-6 L -0.00138 0.04746 " pathEditMode="relative" ptsTypes="AA">
                                      <p:cBhvr>
                                        <p:cTn id="16" dur="1000" fill="hold"/>
                                        <p:tgtEl>
                                          <p:spTgt spid="170043"/>
                                        </p:tgtEl>
                                        <p:attrNameLst>
                                          <p:attrName>ppt_x</p:attrName>
                                          <p:attrName>ppt_y</p:attrName>
                                        </p:attrNameLst>
                                      </p:cBhvr>
                                    </p:animMotion>
                                  </p:childTnLst>
                                </p:cTn>
                              </p:par>
                              <p:par>
                                <p:cTn id="17" presetID="1" presetClass="entr" presetSubtype="0" fill="hold" nodeType="with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par>
                          <p:cTn id="19" fill="hold" nodeType="afterGroup">
                            <p:stCondLst>
                              <p:cond delay="2000"/>
                            </p:stCondLst>
                            <p:childTnLst>
                              <p:par>
                                <p:cTn id="20" presetID="2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15" grpId="0" animBg="1"/>
      <p:bldP spid="17004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hidden="1"/>
          <p:cNvSpPr>
            <a:spLocks noGrp="1" noChangeArrowheads="1"/>
          </p:cNvSpPr>
          <p:nvPr>
            <p:ph type="title"/>
          </p:nvPr>
        </p:nvSpPr>
        <p:spPr/>
        <p:txBody>
          <a:bodyPr/>
          <a:lstStyle/>
          <a:p>
            <a:pPr eaLnBrk="1" hangingPunct="1"/>
            <a:endParaRPr lang="en-US" smtClean="0"/>
          </a:p>
        </p:txBody>
      </p:sp>
      <p:pic>
        <p:nvPicPr>
          <p:cNvPr id="31747" name="Picture 3" descr="frequency encoding">
            <a:hlinkClick r:id="rId5"/>
          </p:cNvPr>
          <p:cNvPicPr preferRelativeResize="0">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l="6947" b="67621"/>
          <a:stretch>
            <a:fillRect/>
          </a:stretch>
        </p:blipFill>
        <p:spPr bwMode="auto">
          <a:xfrm>
            <a:off x="-7938" y="63500"/>
            <a:ext cx="4310063"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frequency encoding"/>
          <p:cNvPicPr preferRelativeResize="0">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t="31755"/>
          <a:stretch>
            <a:fillRect/>
          </a:stretch>
        </p:blipFill>
        <p:spPr bwMode="auto">
          <a:xfrm>
            <a:off x="4237038" y="412750"/>
            <a:ext cx="4906962"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606425" y="4489450"/>
            <a:ext cx="2984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2400">
                <a:solidFill>
                  <a:schemeClr val="tx2"/>
                </a:solidFill>
              </a:rPr>
              <a:t>How does a ‘Cochlear</a:t>
            </a:r>
          </a:p>
          <a:p>
            <a:pPr algn="ctr"/>
            <a:r>
              <a:rPr lang="en-US" sz="2400">
                <a:solidFill>
                  <a:schemeClr val="tx2"/>
                </a:solidFill>
              </a:rPr>
              <a:t>Implant’ work?</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1026" hidden="1"/>
          <p:cNvSpPr>
            <a:spLocks noGrp="1" noChangeArrowheads="1"/>
          </p:cNvSpPr>
          <p:nvPr>
            <p:ph type="title"/>
          </p:nvPr>
        </p:nvSpPr>
        <p:spPr/>
        <p:txBody>
          <a:bodyPr/>
          <a:lstStyle/>
          <a:p>
            <a:pPr eaLnBrk="1" hangingPunct="1"/>
            <a:endParaRPr lang="en-US" smtClean="0"/>
          </a:p>
        </p:txBody>
      </p:sp>
      <p:pic>
        <p:nvPicPr>
          <p:cNvPr id="32771" name="Picture 1027" descr="pathways"/>
          <p:cNvPicPr preferRelativeResize="0">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t="3423" b="4301"/>
          <a:stretch>
            <a:fillRect/>
          </a:stretch>
        </p:blipFill>
        <p:spPr bwMode="auto">
          <a:xfrm>
            <a:off x="0" y="0"/>
            <a:ext cx="3951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028" descr="cortex"/>
          <p:cNvPicPr preferRelativeResize="0">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422775" y="0"/>
            <a:ext cx="4573588"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Line 1029"/>
          <p:cNvSpPr>
            <a:spLocks noChangeShapeType="1"/>
          </p:cNvSpPr>
          <p:nvPr/>
        </p:nvSpPr>
        <p:spPr bwMode="auto">
          <a:xfrm>
            <a:off x="3362325" y="1298575"/>
            <a:ext cx="2743200" cy="20939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4" name="Rectangle 1030"/>
          <p:cNvSpPr>
            <a:spLocks noChangeArrowheads="1"/>
          </p:cNvSpPr>
          <p:nvPr/>
        </p:nvSpPr>
        <p:spPr bwMode="auto">
          <a:xfrm>
            <a:off x="490538" y="3260725"/>
            <a:ext cx="463550" cy="1714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3794" name="Object 2"/>
          <p:cNvGraphicFramePr>
            <a:graphicFrameLocks/>
          </p:cNvGraphicFramePr>
          <p:nvPr/>
        </p:nvGraphicFramePr>
        <p:xfrm>
          <a:off x="1176338" y="4270375"/>
          <a:ext cx="1828800" cy="1447800"/>
        </p:xfrm>
        <a:graphic>
          <a:graphicData uri="http://schemas.openxmlformats.org/presentationml/2006/ole">
            <mc:AlternateContent xmlns:mc="http://schemas.openxmlformats.org/markup-compatibility/2006">
              <mc:Choice xmlns:v="urn:schemas-microsoft-com:vml" Requires="v">
                <p:oleObj spid="_x0000_s34058" name="Image" r:id="rId4" imgW="7942857" imgH="13209524" progId="">
                  <p:embed/>
                </p:oleObj>
              </mc:Choice>
              <mc:Fallback>
                <p:oleObj name="Image" r:id="rId4" imgW="7942857" imgH="13209524" progId="">
                  <p:embed/>
                  <p:pic>
                    <p:nvPicPr>
                      <p:cNvPr id="0" name="Picture 96"/>
                      <p:cNvPicPr>
                        <a:picLocks noChangeArrowheads="1"/>
                      </p:cNvPicPr>
                      <p:nvPr/>
                    </p:nvPicPr>
                    <p:blipFill>
                      <a:blip r:embed="rId5">
                        <a:extLst>
                          <a:ext uri="{28A0092B-C50C-407E-A947-70E740481C1C}">
                            <a14:useLocalDpi xmlns:a14="http://schemas.microsoft.com/office/drawing/2010/main" val="0"/>
                          </a:ext>
                        </a:extLst>
                      </a:blip>
                      <a:srcRect l="46413" t="78603" r="22295" b="2751"/>
                      <a:stretch>
                        <a:fillRect/>
                      </a:stretch>
                    </p:blipFill>
                    <p:spPr bwMode="auto">
                      <a:xfrm>
                        <a:off x="1176338" y="4270375"/>
                        <a:ext cx="1828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5" name="AutoShape 3"/>
          <p:cNvSpPr>
            <a:spLocks noChangeArrowheads="1"/>
          </p:cNvSpPr>
          <p:nvPr/>
        </p:nvSpPr>
        <p:spPr bwMode="auto">
          <a:xfrm rot="-5460000" flipH="1" flipV="1">
            <a:off x="5823744" y="3040856"/>
            <a:ext cx="1246188" cy="35845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bg1">
              <a:lumMod val="65000"/>
            </a:schemeClr>
          </a:solidFill>
          <a:ln w="12700">
            <a:solidFill>
              <a:schemeClr val="tx1"/>
            </a:solidFill>
            <a:miter lim="800000"/>
            <a:headEnd/>
            <a:tailEnd/>
          </a:ln>
        </p:spPr>
        <p:txBody>
          <a:bodyPr wrap="none" anchor="ctr"/>
          <a:lstStyle/>
          <a:p>
            <a:pPr>
              <a:defRPr/>
            </a:pPr>
            <a:endParaRPr lang="en-US"/>
          </a:p>
        </p:txBody>
      </p:sp>
      <p:sp>
        <p:nvSpPr>
          <p:cNvPr id="33796" name="Rectangle 4"/>
          <p:cNvSpPr>
            <a:spLocks noChangeArrowheads="1"/>
          </p:cNvSpPr>
          <p:nvPr/>
        </p:nvSpPr>
        <p:spPr bwMode="auto">
          <a:xfrm>
            <a:off x="4425950" y="400050"/>
            <a:ext cx="3810000" cy="838200"/>
          </a:xfrm>
          <a:prstGeom prst="rect">
            <a:avLst/>
          </a:prstGeom>
          <a:solidFill>
            <a:schemeClr val="accent1"/>
          </a:solidFill>
          <a:ln w="9525">
            <a:miter lim="800000"/>
            <a:headEnd/>
            <a:tailEnd/>
          </a:ln>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eaLnBrk="0" hangingPunct="0"/>
            <a:endParaRPr lang="en-US"/>
          </a:p>
        </p:txBody>
      </p:sp>
      <p:sp>
        <p:nvSpPr>
          <p:cNvPr id="33797" name="Line 5"/>
          <p:cNvSpPr>
            <a:spLocks noChangeShapeType="1"/>
          </p:cNvSpPr>
          <p:nvPr/>
        </p:nvSpPr>
        <p:spPr bwMode="auto">
          <a:xfrm>
            <a:off x="3055938" y="4964113"/>
            <a:ext cx="1463675" cy="47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8" name="Text Box 6"/>
          <p:cNvSpPr txBox="1">
            <a:spLocks noChangeArrowheads="1"/>
          </p:cNvSpPr>
          <p:nvPr/>
        </p:nvSpPr>
        <p:spPr bwMode="auto">
          <a:xfrm>
            <a:off x="869950" y="6035675"/>
            <a:ext cx="2559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2400">
                <a:latin typeface="Times New Roman" pitchFamily="18" charset="0"/>
              </a:rPr>
              <a:t>Left Cochlea</a:t>
            </a:r>
          </a:p>
          <a:p>
            <a:pPr algn="ctr"/>
            <a:r>
              <a:rPr lang="en-US" sz="2400">
                <a:latin typeface="Times New Roman" pitchFamily="18" charset="0"/>
              </a:rPr>
              <a:t>(basilar membrane)</a:t>
            </a:r>
          </a:p>
        </p:txBody>
      </p:sp>
      <p:sp>
        <p:nvSpPr>
          <p:cNvPr id="33799" name="Line 7"/>
          <p:cNvSpPr>
            <a:spLocks noChangeShapeType="1"/>
          </p:cNvSpPr>
          <p:nvPr/>
        </p:nvSpPr>
        <p:spPr bwMode="auto">
          <a:xfrm>
            <a:off x="4730750" y="400050"/>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0" name="Line 8"/>
          <p:cNvSpPr>
            <a:spLocks noChangeShapeType="1"/>
          </p:cNvSpPr>
          <p:nvPr/>
        </p:nvSpPr>
        <p:spPr bwMode="auto">
          <a:xfrm>
            <a:off x="5035550" y="400050"/>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1" name="Line 9"/>
          <p:cNvSpPr>
            <a:spLocks noChangeShapeType="1"/>
          </p:cNvSpPr>
          <p:nvPr/>
        </p:nvSpPr>
        <p:spPr bwMode="auto">
          <a:xfrm>
            <a:off x="5340350" y="400050"/>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2" name="Line 10"/>
          <p:cNvSpPr>
            <a:spLocks noChangeShapeType="1"/>
          </p:cNvSpPr>
          <p:nvPr/>
        </p:nvSpPr>
        <p:spPr bwMode="auto">
          <a:xfrm>
            <a:off x="5645150" y="400050"/>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3" name="Line 11"/>
          <p:cNvSpPr>
            <a:spLocks noChangeShapeType="1"/>
          </p:cNvSpPr>
          <p:nvPr/>
        </p:nvSpPr>
        <p:spPr bwMode="auto">
          <a:xfrm>
            <a:off x="5949950" y="400050"/>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4" name="Line 12"/>
          <p:cNvSpPr>
            <a:spLocks noChangeShapeType="1"/>
          </p:cNvSpPr>
          <p:nvPr/>
        </p:nvSpPr>
        <p:spPr bwMode="auto">
          <a:xfrm>
            <a:off x="6254750" y="400050"/>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5" name="Line 13"/>
          <p:cNvSpPr>
            <a:spLocks noChangeShapeType="1"/>
          </p:cNvSpPr>
          <p:nvPr/>
        </p:nvSpPr>
        <p:spPr bwMode="auto">
          <a:xfrm>
            <a:off x="6559550" y="400050"/>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6" name="Line 14"/>
          <p:cNvSpPr>
            <a:spLocks noChangeShapeType="1"/>
          </p:cNvSpPr>
          <p:nvPr/>
        </p:nvSpPr>
        <p:spPr bwMode="auto">
          <a:xfrm>
            <a:off x="6864350" y="400050"/>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7" name="Line 15"/>
          <p:cNvSpPr>
            <a:spLocks noChangeShapeType="1"/>
          </p:cNvSpPr>
          <p:nvPr/>
        </p:nvSpPr>
        <p:spPr bwMode="auto">
          <a:xfrm>
            <a:off x="7169150" y="400050"/>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8" name="Line 16"/>
          <p:cNvSpPr>
            <a:spLocks noChangeShapeType="1"/>
          </p:cNvSpPr>
          <p:nvPr/>
        </p:nvSpPr>
        <p:spPr bwMode="auto">
          <a:xfrm>
            <a:off x="7473950" y="400050"/>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9" name="Line 17"/>
          <p:cNvSpPr>
            <a:spLocks noChangeShapeType="1"/>
          </p:cNvSpPr>
          <p:nvPr/>
        </p:nvSpPr>
        <p:spPr bwMode="auto">
          <a:xfrm>
            <a:off x="7778750" y="400050"/>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0" name="Line 18"/>
          <p:cNvSpPr>
            <a:spLocks noChangeShapeType="1"/>
          </p:cNvSpPr>
          <p:nvPr/>
        </p:nvSpPr>
        <p:spPr bwMode="auto">
          <a:xfrm>
            <a:off x="8083550" y="400050"/>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1" name="Text Box 19"/>
          <p:cNvSpPr txBox="1">
            <a:spLocks noChangeArrowheads="1"/>
          </p:cNvSpPr>
          <p:nvPr/>
        </p:nvSpPr>
        <p:spPr bwMode="auto">
          <a:xfrm>
            <a:off x="4267200" y="400050"/>
            <a:ext cx="2349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800">
                <a:latin typeface="Times New Roman" pitchFamily="18" charset="0"/>
              </a:rPr>
              <a:t>1</a:t>
            </a:r>
          </a:p>
          <a:p>
            <a:r>
              <a:rPr lang="en-US" sz="800">
                <a:latin typeface="Times New Roman" pitchFamily="18" charset="0"/>
              </a:rPr>
              <a:t>2</a:t>
            </a:r>
          </a:p>
          <a:p>
            <a:r>
              <a:rPr lang="en-US" sz="800">
                <a:latin typeface="Times New Roman" pitchFamily="18" charset="0"/>
              </a:rPr>
              <a:t>3</a:t>
            </a:r>
          </a:p>
          <a:p>
            <a:r>
              <a:rPr lang="en-US" sz="800">
                <a:solidFill>
                  <a:srgbClr val="FF3300"/>
                </a:solidFill>
                <a:latin typeface="Times New Roman" pitchFamily="18" charset="0"/>
              </a:rPr>
              <a:t>4</a:t>
            </a:r>
            <a:endParaRPr lang="en-US" sz="800">
              <a:latin typeface="Times New Roman" pitchFamily="18" charset="0"/>
            </a:endParaRPr>
          </a:p>
          <a:p>
            <a:r>
              <a:rPr lang="en-US" sz="800">
                <a:latin typeface="Times New Roman" pitchFamily="18" charset="0"/>
              </a:rPr>
              <a:t>5</a:t>
            </a:r>
          </a:p>
          <a:p>
            <a:r>
              <a:rPr lang="en-US" sz="800">
                <a:latin typeface="Times New Roman" pitchFamily="18" charset="0"/>
              </a:rPr>
              <a:t>6</a:t>
            </a:r>
          </a:p>
        </p:txBody>
      </p:sp>
      <p:sp>
        <p:nvSpPr>
          <p:cNvPr id="187412" name="Rectangle 20"/>
          <p:cNvSpPr>
            <a:spLocks noChangeArrowheads="1"/>
          </p:cNvSpPr>
          <p:nvPr/>
        </p:nvSpPr>
        <p:spPr bwMode="auto">
          <a:xfrm>
            <a:off x="4829175" y="400050"/>
            <a:ext cx="304800" cy="838200"/>
          </a:xfrm>
          <a:prstGeom prst="rect">
            <a:avLst/>
          </a:prstGeom>
          <a:solidFill>
            <a:srgbClr val="FF3300"/>
          </a:solidFill>
          <a:ln w="9525">
            <a:solidFill>
              <a:schemeClr val="tx1"/>
            </a:solidFill>
            <a:miter lim="800000"/>
            <a:headEnd/>
            <a:tailEnd/>
          </a:ln>
        </p:spPr>
        <p:txBody>
          <a:bodyPr wrap="none" anchor="ctr"/>
          <a:lstStyle/>
          <a:p>
            <a:pPr eaLnBrk="0" hangingPunct="0"/>
            <a:endParaRPr lang="en-US"/>
          </a:p>
        </p:txBody>
      </p:sp>
      <p:sp>
        <p:nvSpPr>
          <p:cNvPr id="187413" name="Rectangle 21"/>
          <p:cNvSpPr>
            <a:spLocks noChangeArrowheads="1"/>
          </p:cNvSpPr>
          <p:nvPr/>
        </p:nvSpPr>
        <p:spPr bwMode="auto">
          <a:xfrm>
            <a:off x="5187950" y="400050"/>
            <a:ext cx="304800" cy="838200"/>
          </a:xfrm>
          <a:prstGeom prst="rect">
            <a:avLst/>
          </a:prstGeom>
          <a:solidFill>
            <a:srgbClr val="FF3300"/>
          </a:solidFill>
          <a:ln w="9525">
            <a:solidFill>
              <a:schemeClr val="tx1"/>
            </a:solidFill>
            <a:miter lim="800000"/>
            <a:headEnd/>
            <a:tailEnd/>
          </a:ln>
        </p:spPr>
        <p:txBody>
          <a:bodyPr wrap="none" anchor="ctr"/>
          <a:lstStyle/>
          <a:p>
            <a:pPr eaLnBrk="0" hangingPunct="0"/>
            <a:endParaRPr lang="en-US"/>
          </a:p>
        </p:txBody>
      </p:sp>
      <p:sp>
        <p:nvSpPr>
          <p:cNvPr id="187414" name="Rectangle 22"/>
          <p:cNvSpPr>
            <a:spLocks noChangeArrowheads="1"/>
          </p:cNvSpPr>
          <p:nvPr/>
        </p:nvSpPr>
        <p:spPr bwMode="auto">
          <a:xfrm>
            <a:off x="5962650" y="400050"/>
            <a:ext cx="304800" cy="838200"/>
          </a:xfrm>
          <a:prstGeom prst="rect">
            <a:avLst/>
          </a:prstGeom>
          <a:solidFill>
            <a:srgbClr val="FF3300"/>
          </a:solidFill>
          <a:ln w="9525">
            <a:solidFill>
              <a:schemeClr val="tx1"/>
            </a:solidFill>
            <a:miter lim="800000"/>
            <a:headEnd/>
            <a:tailEnd/>
          </a:ln>
        </p:spPr>
        <p:txBody>
          <a:bodyPr wrap="none" anchor="ctr"/>
          <a:lstStyle/>
          <a:p>
            <a:pPr eaLnBrk="0" hangingPunct="0"/>
            <a:endParaRPr lang="en-US"/>
          </a:p>
        </p:txBody>
      </p:sp>
      <p:sp>
        <p:nvSpPr>
          <p:cNvPr id="187415" name="Rectangle 23"/>
          <p:cNvSpPr>
            <a:spLocks noChangeArrowheads="1"/>
          </p:cNvSpPr>
          <p:nvPr/>
        </p:nvSpPr>
        <p:spPr bwMode="auto">
          <a:xfrm>
            <a:off x="7778750" y="400050"/>
            <a:ext cx="304800" cy="838200"/>
          </a:xfrm>
          <a:prstGeom prst="rect">
            <a:avLst/>
          </a:prstGeom>
          <a:solidFill>
            <a:srgbClr val="FF3300"/>
          </a:solidFill>
          <a:ln w="9525">
            <a:solidFill>
              <a:schemeClr val="tx1"/>
            </a:solidFill>
            <a:miter lim="800000"/>
            <a:headEnd/>
            <a:tailEnd/>
          </a:ln>
        </p:spPr>
        <p:txBody>
          <a:bodyPr wrap="none" anchor="ctr"/>
          <a:lstStyle/>
          <a:p>
            <a:pPr eaLnBrk="0" hangingPunct="0"/>
            <a:endParaRPr lang="en-US"/>
          </a:p>
        </p:txBody>
      </p:sp>
      <p:sp>
        <p:nvSpPr>
          <p:cNvPr id="33816" name="Text Box 24"/>
          <p:cNvSpPr txBox="1">
            <a:spLocks noChangeArrowheads="1"/>
          </p:cNvSpPr>
          <p:nvPr/>
        </p:nvSpPr>
        <p:spPr bwMode="auto">
          <a:xfrm>
            <a:off x="155575" y="974725"/>
            <a:ext cx="41719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2400" b="1">
                <a:solidFill>
                  <a:schemeClr val="tx2"/>
                </a:solidFill>
                <a:latin typeface="Arial" pitchFamily="34" charset="0"/>
              </a:rPr>
              <a:t>TONOTOPIC</a:t>
            </a:r>
          </a:p>
          <a:p>
            <a:pPr algn="ctr"/>
            <a:r>
              <a:rPr lang="en-US" b="1">
                <a:latin typeface="Arial" pitchFamily="34" charset="0"/>
              </a:rPr>
              <a:t>(it’s a map of the basilar membrane!)</a:t>
            </a:r>
          </a:p>
        </p:txBody>
      </p:sp>
      <p:sp>
        <p:nvSpPr>
          <p:cNvPr id="187417" name="Line 25"/>
          <p:cNvSpPr>
            <a:spLocks noChangeShapeType="1"/>
          </p:cNvSpPr>
          <p:nvPr/>
        </p:nvSpPr>
        <p:spPr bwMode="auto">
          <a:xfrm flipV="1">
            <a:off x="5018088" y="2000250"/>
            <a:ext cx="1587" cy="1827213"/>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3818" name="Object 28"/>
          <p:cNvGraphicFramePr>
            <a:graphicFrameLocks/>
          </p:cNvGraphicFramePr>
          <p:nvPr/>
        </p:nvGraphicFramePr>
        <p:xfrm>
          <a:off x="4781550" y="5699125"/>
          <a:ext cx="409575" cy="735013"/>
        </p:xfrm>
        <a:graphic>
          <a:graphicData uri="http://schemas.openxmlformats.org/presentationml/2006/ole">
            <mc:AlternateContent xmlns:mc="http://schemas.openxmlformats.org/markup-compatibility/2006">
              <mc:Choice xmlns:v="urn:schemas-microsoft-com:vml" Requires="v">
                <p:oleObj spid="_x0000_s34059" name="Image" r:id="rId6" imgW="7942857" imgH="13209524" progId="">
                  <p:embed/>
                </p:oleObj>
              </mc:Choice>
              <mc:Fallback>
                <p:oleObj name="Image" r:id="rId6" imgW="7942857" imgH="13209524" progId="">
                  <p:embed/>
                  <p:pic>
                    <p:nvPicPr>
                      <p:cNvPr id="0" name="Picture 97"/>
                      <p:cNvPicPr>
                        <a:picLocks noChangeArrowheads="1"/>
                      </p:cNvPicPr>
                      <p:nvPr/>
                    </p:nvPicPr>
                    <p:blipFill>
                      <a:blip r:embed="rId5">
                        <a:extLst>
                          <a:ext uri="{28A0092B-C50C-407E-A947-70E740481C1C}">
                            <a14:useLocalDpi xmlns:a14="http://schemas.microsoft.com/office/drawing/2010/main" val="0"/>
                          </a:ext>
                        </a:extLst>
                      </a:blip>
                      <a:srcRect l="19093" t="82907" r="70644" b="6024"/>
                      <a:stretch>
                        <a:fillRect/>
                      </a:stretch>
                    </p:blipFill>
                    <p:spPr bwMode="auto">
                      <a:xfrm>
                        <a:off x="4781550" y="5699125"/>
                        <a:ext cx="409575"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21" name="Line 29"/>
          <p:cNvSpPr>
            <a:spLocks noChangeShapeType="1"/>
          </p:cNvSpPr>
          <p:nvPr/>
        </p:nvSpPr>
        <p:spPr bwMode="auto">
          <a:xfrm flipV="1">
            <a:off x="5391150" y="2000250"/>
            <a:ext cx="1588" cy="1827213"/>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3820" name="Object 32"/>
          <p:cNvGraphicFramePr>
            <a:graphicFrameLocks/>
          </p:cNvGraphicFramePr>
          <p:nvPr/>
        </p:nvGraphicFramePr>
        <p:xfrm>
          <a:off x="5233988" y="5680075"/>
          <a:ext cx="466725" cy="658813"/>
        </p:xfrm>
        <a:graphic>
          <a:graphicData uri="http://schemas.openxmlformats.org/presentationml/2006/ole">
            <mc:AlternateContent xmlns:mc="http://schemas.openxmlformats.org/markup-compatibility/2006">
              <mc:Choice xmlns:v="urn:schemas-microsoft-com:vml" Requires="v">
                <p:oleObj spid="_x0000_s34060" name="Image" r:id="rId7" imgW="7942857" imgH="13209524" progId="">
                  <p:embed/>
                </p:oleObj>
              </mc:Choice>
              <mc:Fallback>
                <p:oleObj name="Image" r:id="rId7" imgW="7942857" imgH="13209524" progId="">
                  <p:embed/>
                  <p:pic>
                    <p:nvPicPr>
                      <p:cNvPr id="0" name="Picture 98"/>
                      <p:cNvPicPr>
                        <a:picLocks noChangeArrowheads="1"/>
                      </p:cNvPicPr>
                      <p:nvPr/>
                    </p:nvPicPr>
                    <p:blipFill>
                      <a:blip r:embed="rId5">
                        <a:extLst>
                          <a:ext uri="{28A0092B-C50C-407E-A947-70E740481C1C}">
                            <a14:useLocalDpi xmlns:a14="http://schemas.microsoft.com/office/drawing/2010/main" val="0"/>
                          </a:ext>
                        </a:extLst>
                      </a:blip>
                      <a:srcRect l="16707" t="64546" r="71599" b="25533"/>
                      <a:stretch>
                        <a:fillRect/>
                      </a:stretch>
                    </p:blipFill>
                    <p:spPr bwMode="auto">
                      <a:xfrm>
                        <a:off x="5233988" y="5680075"/>
                        <a:ext cx="46672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25" name="Line 33"/>
          <p:cNvSpPr>
            <a:spLocks noChangeShapeType="1"/>
          </p:cNvSpPr>
          <p:nvPr/>
        </p:nvSpPr>
        <p:spPr bwMode="auto">
          <a:xfrm flipV="1">
            <a:off x="6203950" y="2000250"/>
            <a:ext cx="1588" cy="1827213"/>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3822" name="Object 36"/>
          <p:cNvGraphicFramePr>
            <a:graphicFrameLocks/>
          </p:cNvGraphicFramePr>
          <p:nvPr/>
        </p:nvGraphicFramePr>
        <p:xfrm>
          <a:off x="6029325" y="5622925"/>
          <a:ext cx="447675" cy="860425"/>
        </p:xfrm>
        <a:graphic>
          <a:graphicData uri="http://schemas.openxmlformats.org/presentationml/2006/ole">
            <mc:AlternateContent xmlns:mc="http://schemas.openxmlformats.org/markup-compatibility/2006">
              <mc:Choice xmlns:v="urn:schemas-microsoft-com:vml" Requires="v">
                <p:oleObj spid="_x0000_s34061" name="Image" r:id="rId8" imgW="7942857" imgH="13209524" progId="">
                  <p:embed/>
                </p:oleObj>
              </mc:Choice>
              <mc:Fallback>
                <p:oleObj name="Image" r:id="rId8" imgW="7942857" imgH="13209524" progId="">
                  <p:embed/>
                  <p:pic>
                    <p:nvPicPr>
                      <p:cNvPr id="0" name="Picture 99"/>
                      <p:cNvPicPr>
                        <a:picLocks noChangeArrowheads="1"/>
                      </p:cNvPicPr>
                      <p:nvPr/>
                    </p:nvPicPr>
                    <p:blipFill>
                      <a:blip r:embed="rId5">
                        <a:extLst>
                          <a:ext uri="{28A0092B-C50C-407E-A947-70E740481C1C}">
                            <a14:useLocalDpi xmlns:a14="http://schemas.microsoft.com/office/drawing/2010/main" val="0"/>
                          </a:ext>
                        </a:extLst>
                      </a:blip>
                      <a:srcRect l="19093" t="46187" r="69690" b="43031"/>
                      <a:stretch>
                        <a:fillRect/>
                      </a:stretch>
                    </p:blipFill>
                    <p:spPr bwMode="auto">
                      <a:xfrm>
                        <a:off x="6029325" y="5622925"/>
                        <a:ext cx="447675"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429" name="Line 37"/>
          <p:cNvSpPr>
            <a:spLocks noChangeShapeType="1"/>
          </p:cNvSpPr>
          <p:nvPr/>
        </p:nvSpPr>
        <p:spPr bwMode="auto">
          <a:xfrm flipV="1">
            <a:off x="7907338" y="2000250"/>
            <a:ext cx="1587" cy="1827213"/>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3824" name="Object 40"/>
          <p:cNvGraphicFramePr>
            <a:graphicFrameLocks/>
          </p:cNvGraphicFramePr>
          <p:nvPr/>
        </p:nvGraphicFramePr>
        <p:xfrm>
          <a:off x="7485063" y="5529263"/>
          <a:ext cx="849312" cy="1062037"/>
        </p:xfrm>
        <a:graphic>
          <a:graphicData uri="http://schemas.openxmlformats.org/presentationml/2006/ole">
            <mc:AlternateContent xmlns:mc="http://schemas.openxmlformats.org/markup-compatibility/2006">
              <mc:Choice xmlns:v="urn:schemas-microsoft-com:vml" Requires="v">
                <p:oleObj spid="_x0000_s34062" name="Image" r:id="rId9" imgW="7942857" imgH="13213019" progId="">
                  <p:embed/>
                </p:oleObj>
              </mc:Choice>
              <mc:Fallback>
                <p:oleObj name="Image" r:id="rId9" imgW="7942857" imgH="13213019" progId="">
                  <p:embed/>
                  <p:pic>
                    <p:nvPicPr>
                      <p:cNvPr id="0" name="Picture 100"/>
                      <p:cNvPicPr>
                        <a:picLocks noChangeArrowheads="1"/>
                      </p:cNvPicPr>
                      <p:nvPr/>
                    </p:nvPicPr>
                    <p:blipFill>
                      <a:blip r:embed="rId10">
                        <a:extLst>
                          <a:ext uri="{28A0092B-C50C-407E-A947-70E740481C1C}">
                            <a14:useLocalDpi xmlns:a14="http://schemas.microsoft.com/office/drawing/2010/main" val="0"/>
                          </a:ext>
                        </a:extLst>
                      </a:blip>
                      <a:srcRect l="14320" t="6311" r="63008" b="74588"/>
                      <a:stretch>
                        <a:fillRect/>
                      </a:stretch>
                    </p:blipFill>
                    <p:spPr bwMode="auto">
                      <a:xfrm>
                        <a:off x="7485063" y="5529263"/>
                        <a:ext cx="849312"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25" name="Text Box 41"/>
          <p:cNvSpPr txBox="1">
            <a:spLocks noChangeArrowheads="1"/>
          </p:cNvSpPr>
          <p:nvPr/>
        </p:nvSpPr>
        <p:spPr bwMode="auto">
          <a:xfrm>
            <a:off x="4368800" y="1247775"/>
            <a:ext cx="47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r"/>
            <a:r>
              <a:rPr lang="en-US" sz="2400">
                <a:solidFill>
                  <a:srgbClr val="0000FF"/>
                </a:solidFill>
                <a:latin typeface="Eurostile"/>
              </a:rPr>
              <a:t>Hi</a:t>
            </a:r>
          </a:p>
        </p:txBody>
      </p:sp>
      <p:sp>
        <p:nvSpPr>
          <p:cNvPr id="33826" name="Text Box 42"/>
          <p:cNvSpPr txBox="1">
            <a:spLocks noChangeArrowheads="1"/>
          </p:cNvSpPr>
          <p:nvPr/>
        </p:nvSpPr>
        <p:spPr bwMode="auto">
          <a:xfrm>
            <a:off x="7535863" y="1219200"/>
            <a:ext cx="744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r"/>
            <a:r>
              <a:rPr lang="en-US" sz="2400">
                <a:solidFill>
                  <a:srgbClr val="0000FF"/>
                </a:solidFill>
                <a:latin typeface="Eurostile"/>
              </a:rPr>
              <a:t>Low</a:t>
            </a:r>
          </a:p>
        </p:txBody>
      </p:sp>
      <p:sp>
        <p:nvSpPr>
          <p:cNvPr id="33827" name="Line 43"/>
          <p:cNvSpPr>
            <a:spLocks noChangeShapeType="1"/>
          </p:cNvSpPr>
          <p:nvPr/>
        </p:nvSpPr>
        <p:spPr bwMode="auto">
          <a:xfrm>
            <a:off x="4935538" y="1471613"/>
            <a:ext cx="259715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28" name="Text Box 44"/>
          <p:cNvSpPr txBox="1">
            <a:spLocks noChangeArrowheads="1"/>
          </p:cNvSpPr>
          <p:nvPr/>
        </p:nvSpPr>
        <p:spPr bwMode="auto">
          <a:xfrm>
            <a:off x="698500" y="92075"/>
            <a:ext cx="3246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2400">
                <a:latin typeface="Times New Roman" pitchFamily="18" charset="0"/>
              </a:rPr>
              <a:t>Right Temporal Cortex</a:t>
            </a:r>
          </a:p>
          <a:p>
            <a:pPr algn="ctr"/>
            <a:r>
              <a:rPr lang="en-US" sz="2400" i="1" u="sng">
                <a:latin typeface="Times New Roman" pitchFamily="18" charset="0"/>
              </a:rPr>
              <a:t>Primary</a:t>
            </a:r>
            <a:r>
              <a:rPr lang="en-US" sz="2400" i="1">
                <a:latin typeface="Times New Roman" pitchFamily="18" charset="0"/>
              </a:rPr>
              <a:t> Auditory Cortex</a:t>
            </a:r>
            <a:endParaRPr lang="en-US" sz="2400">
              <a:latin typeface="Times New Roman" pitchFamily="18" charset="0"/>
            </a:endParaRPr>
          </a:p>
        </p:txBody>
      </p:sp>
      <p:sp>
        <p:nvSpPr>
          <p:cNvPr id="33829" name="Text Box 45"/>
          <p:cNvSpPr txBox="1">
            <a:spLocks noChangeArrowheads="1"/>
          </p:cNvSpPr>
          <p:nvPr/>
        </p:nvSpPr>
        <p:spPr bwMode="auto">
          <a:xfrm>
            <a:off x="441325" y="2935288"/>
            <a:ext cx="38862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r>
              <a:rPr lang="en-US" sz="2400" b="1">
                <a:solidFill>
                  <a:schemeClr val="bg1"/>
                </a:solidFill>
                <a:latin typeface="Arial" pitchFamily="34" charset="0"/>
              </a:rPr>
              <a:t>First we break it down . . .</a:t>
            </a:r>
          </a:p>
        </p:txBody>
      </p:sp>
      <p:pic>
        <p:nvPicPr>
          <p:cNvPr id="33830" name="Picture 4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27950" y="4611688"/>
            <a:ext cx="2952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39" name="Rectangle 47"/>
          <p:cNvSpPr>
            <a:spLocks noChangeArrowheads="1"/>
          </p:cNvSpPr>
          <p:nvPr/>
        </p:nvSpPr>
        <p:spPr bwMode="auto">
          <a:xfrm>
            <a:off x="7732713" y="4578350"/>
            <a:ext cx="296862" cy="42863"/>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pic>
        <p:nvPicPr>
          <p:cNvPr id="33832" name="Picture 4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76950" y="4611688"/>
            <a:ext cx="2952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41" name="Rectangle 49"/>
          <p:cNvSpPr>
            <a:spLocks noChangeArrowheads="1"/>
          </p:cNvSpPr>
          <p:nvPr/>
        </p:nvSpPr>
        <p:spPr bwMode="auto">
          <a:xfrm>
            <a:off x="6078538" y="4578350"/>
            <a:ext cx="296862" cy="42863"/>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pic>
        <p:nvPicPr>
          <p:cNvPr id="33834" name="Picture 5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64200" y="4611688"/>
            <a:ext cx="2952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5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38700" y="4611688"/>
            <a:ext cx="2952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45" name="Rectangle 53"/>
          <p:cNvSpPr>
            <a:spLocks noChangeArrowheads="1"/>
          </p:cNvSpPr>
          <p:nvPr/>
        </p:nvSpPr>
        <p:spPr bwMode="auto">
          <a:xfrm>
            <a:off x="4837113" y="4578350"/>
            <a:ext cx="296862" cy="42863"/>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pic>
        <p:nvPicPr>
          <p:cNvPr id="33837" name="Picture 5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51450" y="4611688"/>
            <a:ext cx="2952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5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89700" y="4611688"/>
            <a:ext cx="2952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5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02450" y="4611688"/>
            <a:ext cx="2952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5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15200" y="4611688"/>
            <a:ext cx="2952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41" name="Rectangle 58"/>
          <p:cNvSpPr>
            <a:spLocks noChangeArrowheads="1"/>
          </p:cNvSpPr>
          <p:nvPr/>
        </p:nvSpPr>
        <p:spPr bwMode="auto">
          <a:xfrm>
            <a:off x="7313613" y="4578350"/>
            <a:ext cx="296862" cy="42863"/>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3842" name="Rectangle 59"/>
          <p:cNvSpPr>
            <a:spLocks noChangeArrowheads="1"/>
          </p:cNvSpPr>
          <p:nvPr/>
        </p:nvSpPr>
        <p:spPr bwMode="auto">
          <a:xfrm>
            <a:off x="6902450" y="4578350"/>
            <a:ext cx="296863" cy="42863"/>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3843" name="Rectangle 60"/>
          <p:cNvSpPr>
            <a:spLocks noChangeArrowheads="1"/>
          </p:cNvSpPr>
          <p:nvPr/>
        </p:nvSpPr>
        <p:spPr bwMode="auto">
          <a:xfrm>
            <a:off x="6491288" y="4578350"/>
            <a:ext cx="296862" cy="42863"/>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3844" name="Rectangle 61"/>
          <p:cNvSpPr>
            <a:spLocks noChangeArrowheads="1"/>
          </p:cNvSpPr>
          <p:nvPr/>
        </p:nvSpPr>
        <p:spPr bwMode="auto">
          <a:xfrm>
            <a:off x="5664200" y="4575175"/>
            <a:ext cx="298450" cy="46038"/>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3845" name="Rectangle 58"/>
          <p:cNvSpPr>
            <a:spLocks noChangeArrowheads="1"/>
          </p:cNvSpPr>
          <p:nvPr/>
        </p:nvSpPr>
        <p:spPr bwMode="auto">
          <a:xfrm>
            <a:off x="7610475" y="4575175"/>
            <a:ext cx="120650" cy="46038"/>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3846" name="Rectangle 58"/>
          <p:cNvSpPr>
            <a:spLocks noChangeArrowheads="1"/>
          </p:cNvSpPr>
          <p:nvPr/>
        </p:nvSpPr>
        <p:spPr bwMode="auto">
          <a:xfrm>
            <a:off x="7112000" y="4578350"/>
            <a:ext cx="296863" cy="42863"/>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3847" name="Rectangle 58"/>
          <p:cNvSpPr>
            <a:spLocks noChangeArrowheads="1"/>
          </p:cNvSpPr>
          <p:nvPr/>
        </p:nvSpPr>
        <p:spPr bwMode="auto">
          <a:xfrm>
            <a:off x="6696075" y="4578350"/>
            <a:ext cx="296863" cy="42863"/>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3848" name="Rectangle 59"/>
          <p:cNvSpPr>
            <a:spLocks noChangeArrowheads="1"/>
          </p:cNvSpPr>
          <p:nvPr/>
        </p:nvSpPr>
        <p:spPr bwMode="auto">
          <a:xfrm>
            <a:off x="6375400" y="4575175"/>
            <a:ext cx="201613" cy="46038"/>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3849" name="Rectangle 60"/>
          <p:cNvSpPr>
            <a:spLocks noChangeArrowheads="1"/>
          </p:cNvSpPr>
          <p:nvPr/>
        </p:nvSpPr>
        <p:spPr bwMode="auto">
          <a:xfrm>
            <a:off x="5962650" y="4575175"/>
            <a:ext cx="117475" cy="46038"/>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3850" name="Rectangle 61"/>
          <p:cNvSpPr>
            <a:spLocks noChangeArrowheads="1"/>
          </p:cNvSpPr>
          <p:nvPr/>
        </p:nvSpPr>
        <p:spPr bwMode="auto">
          <a:xfrm>
            <a:off x="5546725" y="4575175"/>
            <a:ext cx="119063" cy="46038"/>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3851" name="Rectangle 62"/>
          <p:cNvSpPr>
            <a:spLocks noChangeArrowheads="1"/>
          </p:cNvSpPr>
          <p:nvPr/>
        </p:nvSpPr>
        <p:spPr bwMode="auto">
          <a:xfrm>
            <a:off x="5132388" y="4575175"/>
            <a:ext cx="119062" cy="46038"/>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87443" name="Rectangle 51"/>
          <p:cNvSpPr>
            <a:spLocks noChangeArrowheads="1"/>
          </p:cNvSpPr>
          <p:nvPr/>
        </p:nvSpPr>
        <p:spPr bwMode="auto">
          <a:xfrm>
            <a:off x="5249863" y="4578350"/>
            <a:ext cx="296862" cy="42863"/>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repeatCount="indefinite" accel="50000" decel="50000" fill="hold" grpId="0" nodeType="clickEffect">
                                  <p:stCondLst>
                                    <p:cond delay="0"/>
                                  </p:stCondLst>
                                  <p:childTnLst>
                                    <p:animMotion origin="layout" path="M 4.44444E-6 1.11111E-6 L 4.44444E-6 0.01366 L 4.44444E-6 1.11111E-6 Z " pathEditMode="relative" rAng="0" ptsTypes="AAA">
                                      <p:cBhvr>
                                        <p:cTn id="6" dur="3000" fill="hold"/>
                                        <p:tgtEl>
                                          <p:spTgt spid="187439"/>
                                        </p:tgtEl>
                                        <p:attrNameLst>
                                          <p:attrName>ppt_x</p:attrName>
                                          <p:attrName>ppt_y</p:attrName>
                                        </p:attrNameLst>
                                      </p:cBhvr>
                                      <p:rCtr x="0" y="67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repeatCount="indefinite" accel="50000" decel="50000" fill="hold" grpId="0" nodeType="clickEffect">
                                  <p:stCondLst>
                                    <p:cond delay="0"/>
                                  </p:stCondLst>
                                  <p:childTnLst>
                                    <p:animMotion origin="layout" path="M -2.77778E-6 1.11111E-6 L 0.00018 0.0088 L -2.77778E-6 1.11111E-6 Z " pathEditMode="relative" rAng="0" ptsTypes="AAA">
                                      <p:cBhvr>
                                        <p:cTn id="10" dur="2000" fill="hold"/>
                                        <p:tgtEl>
                                          <p:spTgt spid="187441"/>
                                        </p:tgtEl>
                                        <p:attrNameLst>
                                          <p:attrName>ppt_x</p:attrName>
                                          <p:attrName>ppt_y</p:attrName>
                                        </p:attrNameLst>
                                      </p:cBhvr>
                                      <p:rCtr x="0" y="44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repeatCount="indefinite" accel="50000" decel="50000" fill="hold" grpId="0" nodeType="clickEffect">
                                  <p:stCondLst>
                                    <p:cond delay="0"/>
                                  </p:stCondLst>
                                  <p:childTnLst>
                                    <p:animMotion origin="layout" path="M -3.88889E-6 1.11111E-6 L 0.00018 0.00625 L -3.88889E-6 1.11111E-6 Z " pathEditMode="relative" rAng="0" ptsTypes="AAA">
                                      <p:cBhvr>
                                        <p:cTn id="14" dur="1000" fill="hold"/>
                                        <p:tgtEl>
                                          <p:spTgt spid="187443"/>
                                        </p:tgtEl>
                                        <p:attrNameLst>
                                          <p:attrName>ppt_x</p:attrName>
                                          <p:attrName>ppt_y</p:attrName>
                                        </p:attrNameLst>
                                      </p:cBhvr>
                                      <p:rCtr x="0" y="30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repeatCount="indefinite" accel="50000" decel="50000" fill="hold" grpId="0" nodeType="clickEffect">
                                  <p:stCondLst>
                                    <p:cond delay="0"/>
                                  </p:stCondLst>
                                  <p:childTnLst>
                                    <p:animMotion origin="layout" path="M 1.11111E-6 1.11111E-6 L 1.11111E-6 0.00532 L 1.11111E-6 1.11111E-6 Z " pathEditMode="relative" rAng="0" ptsTypes="AAA">
                                      <p:cBhvr>
                                        <p:cTn id="18" dur="500" fill="hold"/>
                                        <p:tgtEl>
                                          <p:spTgt spid="187445"/>
                                        </p:tgtEl>
                                        <p:attrNameLst>
                                          <p:attrName>ppt_x</p:attrName>
                                          <p:attrName>ppt_y</p:attrName>
                                        </p:attrNameLst>
                                      </p:cBhvr>
                                      <p:rCtr x="0" y="255"/>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87417"/>
                                        </p:tgtEl>
                                        <p:attrNameLst>
                                          <p:attrName>style.visibility</p:attrName>
                                        </p:attrNameLst>
                                      </p:cBhvr>
                                      <p:to>
                                        <p:strVal val="visible"/>
                                      </p:to>
                                    </p:set>
                                    <p:animEffect transition="in" filter="slide(fromBottom)">
                                      <p:cBhvr>
                                        <p:cTn id="23" dur="500"/>
                                        <p:tgtEl>
                                          <p:spTgt spid="187417"/>
                                        </p:tgtEl>
                                      </p:cBhvr>
                                    </p:animEffect>
                                  </p:childTnLst>
                                </p:cTn>
                              </p:par>
                            </p:childTnLst>
                          </p:cTn>
                        </p:par>
                        <p:par>
                          <p:cTn id="24" fill="hold" nodeType="afterGroup">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87412"/>
                                        </p:tgtEl>
                                        <p:attrNameLst>
                                          <p:attrName>style.visibility</p:attrName>
                                        </p:attrNameLst>
                                      </p:cBhvr>
                                      <p:to>
                                        <p:strVal val="visible"/>
                                      </p:to>
                                    </p:set>
                                    <p:animEffect transition="in" filter="wipe(down)">
                                      <p:cBhvr>
                                        <p:cTn id="27" dur="500"/>
                                        <p:tgtEl>
                                          <p:spTgt spid="187412"/>
                                        </p:tgtEl>
                                      </p:cBhvr>
                                    </p:animEffect>
                                  </p:childTnLst>
                                </p:cTn>
                              </p:par>
                            </p:childTnLst>
                          </p:cTn>
                        </p:par>
                        <p:par>
                          <p:cTn id="28" fill="hold" nodeType="afterGroup">
                            <p:stCondLst>
                              <p:cond delay="1000"/>
                            </p:stCondLst>
                            <p:childTnLst>
                              <p:par>
                                <p:cTn id="29" presetID="12" presetClass="entr" presetSubtype="4" fill="hold" grpId="0" nodeType="afterEffect">
                                  <p:stCondLst>
                                    <p:cond delay="0"/>
                                  </p:stCondLst>
                                  <p:childTnLst>
                                    <p:set>
                                      <p:cBhvr>
                                        <p:cTn id="30" dur="1" fill="hold">
                                          <p:stCondLst>
                                            <p:cond delay="0"/>
                                          </p:stCondLst>
                                        </p:cTn>
                                        <p:tgtEl>
                                          <p:spTgt spid="187421"/>
                                        </p:tgtEl>
                                        <p:attrNameLst>
                                          <p:attrName>style.visibility</p:attrName>
                                        </p:attrNameLst>
                                      </p:cBhvr>
                                      <p:to>
                                        <p:strVal val="visible"/>
                                      </p:to>
                                    </p:set>
                                    <p:animEffect transition="in" filter="slide(fromBottom)">
                                      <p:cBhvr>
                                        <p:cTn id="31" dur="500"/>
                                        <p:tgtEl>
                                          <p:spTgt spid="187421"/>
                                        </p:tgtEl>
                                      </p:cBhvr>
                                    </p:animEffect>
                                  </p:childTnLst>
                                </p:cTn>
                              </p:par>
                            </p:childTnLst>
                          </p:cTn>
                        </p:par>
                        <p:par>
                          <p:cTn id="32" fill="hold" nodeType="afterGroup">
                            <p:stCondLst>
                              <p:cond delay="1500"/>
                            </p:stCondLst>
                            <p:childTnLst>
                              <p:par>
                                <p:cTn id="33" presetID="22" presetClass="entr" presetSubtype="4" fill="hold" grpId="0" nodeType="afterEffect">
                                  <p:stCondLst>
                                    <p:cond delay="0"/>
                                  </p:stCondLst>
                                  <p:childTnLst>
                                    <p:set>
                                      <p:cBhvr>
                                        <p:cTn id="34" dur="1" fill="hold">
                                          <p:stCondLst>
                                            <p:cond delay="0"/>
                                          </p:stCondLst>
                                        </p:cTn>
                                        <p:tgtEl>
                                          <p:spTgt spid="187413"/>
                                        </p:tgtEl>
                                        <p:attrNameLst>
                                          <p:attrName>style.visibility</p:attrName>
                                        </p:attrNameLst>
                                      </p:cBhvr>
                                      <p:to>
                                        <p:strVal val="visible"/>
                                      </p:to>
                                    </p:set>
                                    <p:animEffect transition="in" filter="wipe(down)">
                                      <p:cBhvr>
                                        <p:cTn id="35" dur="500"/>
                                        <p:tgtEl>
                                          <p:spTgt spid="187413"/>
                                        </p:tgtEl>
                                      </p:cBhvr>
                                    </p:animEffect>
                                  </p:childTnLst>
                                </p:cTn>
                              </p:par>
                            </p:childTnLst>
                          </p:cTn>
                        </p:par>
                        <p:par>
                          <p:cTn id="36" fill="hold" nodeType="afterGroup">
                            <p:stCondLst>
                              <p:cond delay="2000"/>
                            </p:stCondLst>
                            <p:childTnLst>
                              <p:par>
                                <p:cTn id="37" presetID="12" presetClass="entr" presetSubtype="4" fill="hold" grpId="0" nodeType="afterEffect">
                                  <p:stCondLst>
                                    <p:cond delay="0"/>
                                  </p:stCondLst>
                                  <p:childTnLst>
                                    <p:set>
                                      <p:cBhvr>
                                        <p:cTn id="38" dur="1" fill="hold">
                                          <p:stCondLst>
                                            <p:cond delay="0"/>
                                          </p:stCondLst>
                                        </p:cTn>
                                        <p:tgtEl>
                                          <p:spTgt spid="187425"/>
                                        </p:tgtEl>
                                        <p:attrNameLst>
                                          <p:attrName>style.visibility</p:attrName>
                                        </p:attrNameLst>
                                      </p:cBhvr>
                                      <p:to>
                                        <p:strVal val="visible"/>
                                      </p:to>
                                    </p:set>
                                    <p:animEffect transition="in" filter="slide(fromBottom)">
                                      <p:cBhvr>
                                        <p:cTn id="39" dur="500"/>
                                        <p:tgtEl>
                                          <p:spTgt spid="187425"/>
                                        </p:tgtEl>
                                      </p:cBhvr>
                                    </p:animEffect>
                                  </p:childTnLst>
                                </p:cTn>
                              </p:par>
                            </p:childTnLst>
                          </p:cTn>
                        </p:par>
                        <p:par>
                          <p:cTn id="40" fill="hold" nodeType="afterGroup">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187414"/>
                                        </p:tgtEl>
                                        <p:attrNameLst>
                                          <p:attrName>style.visibility</p:attrName>
                                        </p:attrNameLst>
                                      </p:cBhvr>
                                      <p:to>
                                        <p:strVal val="visible"/>
                                      </p:to>
                                    </p:set>
                                    <p:animEffect transition="in" filter="wipe(down)">
                                      <p:cBhvr>
                                        <p:cTn id="43" dur="500"/>
                                        <p:tgtEl>
                                          <p:spTgt spid="187414"/>
                                        </p:tgtEl>
                                      </p:cBhvr>
                                    </p:animEffect>
                                  </p:childTnLst>
                                </p:cTn>
                              </p:par>
                            </p:childTnLst>
                          </p:cTn>
                        </p:par>
                        <p:par>
                          <p:cTn id="44" fill="hold" nodeType="afterGroup">
                            <p:stCondLst>
                              <p:cond delay="3000"/>
                            </p:stCondLst>
                            <p:childTnLst>
                              <p:par>
                                <p:cTn id="45" presetID="12" presetClass="entr" presetSubtype="4" fill="hold" grpId="0" nodeType="afterEffect">
                                  <p:stCondLst>
                                    <p:cond delay="0"/>
                                  </p:stCondLst>
                                  <p:childTnLst>
                                    <p:set>
                                      <p:cBhvr>
                                        <p:cTn id="46" dur="1" fill="hold">
                                          <p:stCondLst>
                                            <p:cond delay="0"/>
                                          </p:stCondLst>
                                        </p:cTn>
                                        <p:tgtEl>
                                          <p:spTgt spid="187429"/>
                                        </p:tgtEl>
                                        <p:attrNameLst>
                                          <p:attrName>style.visibility</p:attrName>
                                        </p:attrNameLst>
                                      </p:cBhvr>
                                      <p:to>
                                        <p:strVal val="visible"/>
                                      </p:to>
                                    </p:set>
                                    <p:animEffect transition="in" filter="slide(fromBottom)">
                                      <p:cBhvr>
                                        <p:cTn id="47" dur="500"/>
                                        <p:tgtEl>
                                          <p:spTgt spid="187429"/>
                                        </p:tgtEl>
                                      </p:cBhvr>
                                    </p:animEffect>
                                  </p:childTnLst>
                                </p:cTn>
                              </p:par>
                            </p:childTnLst>
                          </p:cTn>
                        </p:par>
                        <p:par>
                          <p:cTn id="48" fill="hold" nodeType="afterGroup">
                            <p:stCondLst>
                              <p:cond delay="3500"/>
                            </p:stCondLst>
                            <p:childTnLst>
                              <p:par>
                                <p:cTn id="49" presetID="22" presetClass="entr" presetSubtype="4" fill="hold" grpId="0" nodeType="afterEffect">
                                  <p:stCondLst>
                                    <p:cond delay="0"/>
                                  </p:stCondLst>
                                  <p:childTnLst>
                                    <p:set>
                                      <p:cBhvr>
                                        <p:cTn id="50" dur="1" fill="hold">
                                          <p:stCondLst>
                                            <p:cond delay="0"/>
                                          </p:stCondLst>
                                        </p:cTn>
                                        <p:tgtEl>
                                          <p:spTgt spid="187415"/>
                                        </p:tgtEl>
                                        <p:attrNameLst>
                                          <p:attrName>style.visibility</p:attrName>
                                        </p:attrNameLst>
                                      </p:cBhvr>
                                      <p:to>
                                        <p:strVal val="visible"/>
                                      </p:to>
                                    </p:set>
                                    <p:animEffect transition="in" filter="wipe(down)">
                                      <p:cBhvr>
                                        <p:cTn id="51" dur="500"/>
                                        <p:tgtEl>
                                          <p:spTgt spid="18741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mph" presetSubtype="0" repeatCount="indefinite" fill="remove" grpId="1" nodeType="clickEffect">
                                  <p:stCondLst>
                                    <p:cond delay="0"/>
                                  </p:stCondLst>
                                  <p:endCondLst>
                                    <p:cond evt="onNext" delay="0">
                                      <p:tgtEl>
                                        <p:sldTgt/>
                                      </p:tgtEl>
                                    </p:cond>
                                  </p:endCondLst>
                                  <p:childTnLst>
                                    <p:animClr clrSpc="rgb" dir="cw">
                                      <p:cBhvr override="childStyle">
                                        <p:cTn id="55" dur="250" autoRev="1" fill="remove"/>
                                        <p:tgtEl>
                                          <p:spTgt spid="187412"/>
                                        </p:tgtEl>
                                        <p:attrNameLst>
                                          <p:attrName>style.color</p:attrName>
                                        </p:attrNameLst>
                                      </p:cBhvr>
                                      <p:to>
                                        <a:schemeClr val="bg1"/>
                                      </p:to>
                                    </p:animClr>
                                    <p:animClr clrSpc="rgb" dir="cw">
                                      <p:cBhvr>
                                        <p:cTn id="56" dur="250" autoRev="1" fill="remove"/>
                                        <p:tgtEl>
                                          <p:spTgt spid="187412"/>
                                        </p:tgtEl>
                                        <p:attrNameLst>
                                          <p:attrName>fillcolor</p:attrName>
                                        </p:attrNameLst>
                                      </p:cBhvr>
                                      <p:to>
                                        <a:schemeClr val="bg1"/>
                                      </p:to>
                                    </p:animClr>
                                    <p:set>
                                      <p:cBhvr>
                                        <p:cTn id="57" dur="250" autoRev="1" fill="remove"/>
                                        <p:tgtEl>
                                          <p:spTgt spid="187412"/>
                                        </p:tgtEl>
                                        <p:attrNameLst>
                                          <p:attrName>fill.type</p:attrName>
                                        </p:attrNameLst>
                                      </p:cBhvr>
                                      <p:to>
                                        <p:strVal val="solid"/>
                                      </p:to>
                                    </p:set>
                                    <p:set>
                                      <p:cBhvr>
                                        <p:cTn id="58" dur="250" autoRev="1" fill="remove"/>
                                        <p:tgtEl>
                                          <p:spTgt spid="187412"/>
                                        </p:tgtEl>
                                        <p:attrNameLst>
                                          <p:attrName>fill.on</p:attrName>
                                        </p:attrNameLst>
                                      </p:cBhvr>
                                      <p:to>
                                        <p:strVal val="true"/>
                                      </p:to>
                                    </p:set>
                                  </p:childTnLst>
                                </p:cTn>
                              </p:par>
                              <p:par>
                                <p:cTn id="59"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60" dur="250" autoRev="1" fill="remove"/>
                                        <p:tgtEl>
                                          <p:spTgt spid="187413"/>
                                        </p:tgtEl>
                                        <p:attrNameLst>
                                          <p:attrName>style.color</p:attrName>
                                        </p:attrNameLst>
                                      </p:cBhvr>
                                      <p:to>
                                        <a:schemeClr val="bg1"/>
                                      </p:to>
                                    </p:animClr>
                                    <p:animClr clrSpc="rgb" dir="cw">
                                      <p:cBhvr>
                                        <p:cTn id="61" dur="250" autoRev="1" fill="remove"/>
                                        <p:tgtEl>
                                          <p:spTgt spid="187413"/>
                                        </p:tgtEl>
                                        <p:attrNameLst>
                                          <p:attrName>fillcolor</p:attrName>
                                        </p:attrNameLst>
                                      </p:cBhvr>
                                      <p:to>
                                        <a:schemeClr val="bg1"/>
                                      </p:to>
                                    </p:animClr>
                                    <p:set>
                                      <p:cBhvr>
                                        <p:cTn id="62" dur="250" autoRev="1" fill="remove"/>
                                        <p:tgtEl>
                                          <p:spTgt spid="187413"/>
                                        </p:tgtEl>
                                        <p:attrNameLst>
                                          <p:attrName>fill.type</p:attrName>
                                        </p:attrNameLst>
                                      </p:cBhvr>
                                      <p:to>
                                        <p:strVal val="solid"/>
                                      </p:to>
                                    </p:set>
                                    <p:set>
                                      <p:cBhvr>
                                        <p:cTn id="63" dur="250" autoRev="1" fill="remove"/>
                                        <p:tgtEl>
                                          <p:spTgt spid="187413"/>
                                        </p:tgtEl>
                                        <p:attrNameLst>
                                          <p:attrName>fill.on</p:attrName>
                                        </p:attrNameLst>
                                      </p:cBhvr>
                                      <p:to>
                                        <p:strVal val="true"/>
                                      </p:to>
                                    </p:set>
                                  </p:childTnLst>
                                </p:cTn>
                              </p:par>
                              <p:par>
                                <p:cTn id="64"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65" dur="250" autoRev="1" fill="remove"/>
                                        <p:tgtEl>
                                          <p:spTgt spid="187414"/>
                                        </p:tgtEl>
                                        <p:attrNameLst>
                                          <p:attrName>style.color</p:attrName>
                                        </p:attrNameLst>
                                      </p:cBhvr>
                                      <p:to>
                                        <a:schemeClr val="bg1"/>
                                      </p:to>
                                    </p:animClr>
                                    <p:animClr clrSpc="rgb" dir="cw">
                                      <p:cBhvr>
                                        <p:cTn id="66" dur="250" autoRev="1" fill="remove"/>
                                        <p:tgtEl>
                                          <p:spTgt spid="187414"/>
                                        </p:tgtEl>
                                        <p:attrNameLst>
                                          <p:attrName>fillcolor</p:attrName>
                                        </p:attrNameLst>
                                      </p:cBhvr>
                                      <p:to>
                                        <a:schemeClr val="bg1"/>
                                      </p:to>
                                    </p:animClr>
                                    <p:set>
                                      <p:cBhvr>
                                        <p:cTn id="67" dur="250" autoRev="1" fill="remove"/>
                                        <p:tgtEl>
                                          <p:spTgt spid="187414"/>
                                        </p:tgtEl>
                                        <p:attrNameLst>
                                          <p:attrName>fill.type</p:attrName>
                                        </p:attrNameLst>
                                      </p:cBhvr>
                                      <p:to>
                                        <p:strVal val="solid"/>
                                      </p:to>
                                    </p:set>
                                    <p:set>
                                      <p:cBhvr>
                                        <p:cTn id="68" dur="250" autoRev="1" fill="remove"/>
                                        <p:tgtEl>
                                          <p:spTgt spid="187414"/>
                                        </p:tgtEl>
                                        <p:attrNameLst>
                                          <p:attrName>fill.on</p:attrName>
                                        </p:attrNameLst>
                                      </p:cBhvr>
                                      <p:to>
                                        <p:strVal val="true"/>
                                      </p:to>
                                    </p:set>
                                  </p:childTnLst>
                                </p:cTn>
                              </p:par>
                              <p:par>
                                <p:cTn id="69"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70" dur="250" autoRev="1" fill="remove"/>
                                        <p:tgtEl>
                                          <p:spTgt spid="187415"/>
                                        </p:tgtEl>
                                        <p:attrNameLst>
                                          <p:attrName>style.color</p:attrName>
                                        </p:attrNameLst>
                                      </p:cBhvr>
                                      <p:to>
                                        <a:schemeClr val="bg1"/>
                                      </p:to>
                                    </p:animClr>
                                    <p:animClr clrSpc="rgb" dir="cw">
                                      <p:cBhvr>
                                        <p:cTn id="71" dur="250" autoRev="1" fill="remove"/>
                                        <p:tgtEl>
                                          <p:spTgt spid="187415"/>
                                        </p:tgtEl>
                                        <p:attrNameLst>
                                          <p:attrName>fillcolor</p:attrName>
                                        </p:attrNameLst>
                                      </p:cBhvr>
                                      <p:to>
                                        <a:schemeClr val="bg1"/>
                                      </p:to>
                                    </p:animClr>
                                    <p:set>
                                      <p:cBhvr>
                                        <p:cTn id="72" dur="250" autoRev="1" fill="remove"/>
                                        <p:tgtEl>
                                          <p:spTgt spid="187415"/>
                                        </p:tgtEl>
                                        <p:attrNameLst>
                                          <p:attrName>fill.type</p:attrName>
                                        </p:attrNameLst>
                                      </p:cBhvr>
                                      <p:to>
                                        <p:strVal val="solid"/>
                                      </p:to>
                                    </p:set>
                                    <p:set>
                                      <p:cBhvr>
                                        <p:cTn id="73" dur="250" autoRev="1" fill="remove"/>
                                        <p:tgtEl>
                                          <p:spTgt spid="1874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12" grpId="0" animBg="1"/>
      <p:bldP spid="187412" grpId="1" animBg="1"/>
      <p:bldP spid="187413" grpId="0" animBg="1"/>
      <p:bldP spid="187413" grpId="1" animBg="1"/>
      <p:bldP spid="187414" grpId="0" animBg="1"/>
      <p:bldP spid="187414" grpId="1" animBg="1"/>
      <p:bldP spid="187415" grpId="0" animBg="1"/>
      <p:bldP spid="187415" grpId="1" animBg="1"/>
      <p:bldP spid="187417" grpId="0" animBg="1"/>
      <p:bldP spid="187421" grpId="0" animBg="1"/>
      <p:bldP spid="187425" grpId="0" animBg="1"/>
      <p:bldP spid="187429" grpId="0" animBg="1"/>
      <p:bldP spid="187439" grpId="0" animBg="1"/>
      <p:bldP spid="187441" grpId="0" animBg="1"/>
      <p:bldP spid="187445" grpId="0" animBg="1"/>
      <p:bldP spid="18744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1026"/>
          <p:cNvSpPr>
            <a:spLocks noChangeArrowheads="1"/>
          </p:cNvSpPr>
          <p:nvPr/>
        </p:nvSpPr>
        <p:spPr bwMode="auto">
          <a:xfrm>
            <a:off x="4718050" y="4352925"/>
            <a:ext cx="3810000" cy="838200"/>
          </a:xfrm>
          <a:prstGeom prst="rect">
            <a:avLst/>
          </a:prstGeom>
          <a:solidFill>
            <a:schemeClr val="accent1"/>
          </a:solidFill>
          <a:ln w="9525">
            <a:miter lim="800000"/>
            <a:headEnd/>
            <a:tailEnd/>
          </a:ln>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eaLnBrk="0" hangingPunct="0"/>
            <a:endParaRPr lang="en-US"/>
          </a:p>
        </p:txBody>
      </p:sp>
      <p:sp>
        <p:nvSpPr>
          <p:cNvPr id="34819" name="Line 1027"/>
          <p:cNvSpPr>
            <a:spLocks noChangeShapeType="1"/>
          </p:cNvSpPr>
          <p:nvPr/>
        </p:nvSpPr>
        <p:spPr bwMode="auto">
          <a:xfrm>
            <a:off x="5022850" y="4352925"/>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0" name="Line 1028"/>
          <p:cNvSpPr>
            <a:spLocks noChangeShapeType="1"/>
          </p:cNvSpPr>
          <p:nvPr/>
        </p:nvSpPr>
        <p:spPr bwMode="auto">
          <a:xfrm>
            <a:off x="5327650" y="4352925"/>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1" name="Line 1029"/>
          <p:cNvSpPr>
            <a:spLocks noChangeShapeType="1"/>
          </p:cNvSpPr>
          <p:nvPr/>
        </p:nvSpPr>
        <p:spPr bwMode="auto">
          <a:xfrm>
            <a:off x="5632450" y="4352925"/>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2" name="Line 1030"/>
          <p:cNvSpPr>
            <a:spLocks noChangeShapeType="1"/>
          </p:cNvSpPr>
          <p:nvPr/>
        </p:nvSpPr>
        <p:spPr bwMode="auto">
          <a:xfrm>
            <a:off x="5953125" y="4352925"/>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3" name="Line 1031"/>
          <p:cNvSpPr>
            <a:spLocks noChangeShapeType="1"/>
          </p:cNvSpPr>
          <p:nvPr/>
        </p:nvSpPr>
        <p:spPr bwMode="auto">
          <a:xfrm>
            <a:off x="6242050" y="4352925"/>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4" name="Line 1032"/>
          <p:cNvSpPr>
            <a:spLocks noChangeShapeType="1"/>
          </p:cNvSpPr>
          <p:nvPr/>
        </p:nvSpPr>
        <p:spPr bwMode="auto">
          <a:xfrm>
            <a:off x="6546850" y="4352925"/>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5" name="Line 1033"/>
          <p:cNvSpPr>
            <a:spLocks noChangeShapeType="1"/>
          </p:cNvSpPr>
          <p:nvPr/>
        </p:nvSpPr>
        <p:spPr bwMode="auto">
          <a:xfrm>
            <a:off x="6867525" y="4352925"/>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6" name="Line 1034"/>
          <p:cNvSpPr>
            <a:spLocks noChangeShapeType="1"/>
          </p:cNvSpPr>
          <p:nvPr/>
        </p:nvSpPr>
        <p:spPr bwMode="auto">
          <a:xfrm>
            <a:off x="7172325" y="4352925"/>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7" name="Line 1035"/>
          <p:cNvSpPr>
            <a:spLocks noChangeShapeType="1"/>
          </p:cNvSpPr>
          <p:nvPr/>
        </p:nvSpPr>
        <p:spPr bwMode="auto">
          <a:xfrm>
            <a:off x="7477125" y="4352925"/>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1036"/>
          <p:cNvSpPr>
            <a:spLocks noChangeShapeType="1"/>
          </p:cNvSpPr>
          <p:nvPr/>
        </p:nvSpPr>
        <p:spPr bwMode="auto">
          <a:xfrm>
            <a:off x="7781925" y="4352925"/>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1037"/>
          <p:cNvSpPr>
            <a:spLocks noChangeShapeType="1"/>
          </p:cNvSpPr>
          <p:nvPr/>
        </p:nvSpPr>
        <p:spPr bwMode="auto">
          <a:xfrm>
            <a:off x="8070850" y="4352925"/>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0" name="Line 1038"/>
          <p:cNvSpPr>
            <a:spLocks noChangeShapeType="1"/>
          </p:cNvSpPr>
          <p:nvPr/>
        </p:nvSpPr>
        <p:spPr bwMode="auto">
          <a:xfrm>
            <a:off x="8375650" y="4352925"/>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1" name="Text Box 1039"/>
          <p:cNvSpPr txBox="1">
            <a:spLocks noChangeArrowheads="1"/>
          </p:cNvSpPr>
          <p:nvPr/>
        </p:nvSpPr>
        <p:spPr bwMode="auto">
          <a:xfrm>
            <a:off x="4559300" y="4352925"/>
            <a:ext cx="2349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800">
                <a:latin typeface="Times New Roman" pitchFamily="18" charset="0"/>
              </a:rPr>
              <a:t>1</a:t>
            </a:r>
          </a:p>
          <a:p>
            <a:r>
              <a:rPr lang="en-US" sz="800">
                <a:latin typeface="Times New Roman" pitchFamily="18" charset="0"/>
              </a:rPr>
              <a:t>2</a:t>
            </a:r>
          </a:p>
          <a:p>
            <a:r>
              <a:rPr lang="en-US" sz="800">
                <a:latin typeface="Times New Roman" pitchFamily="18" charset="0"/>
              </a:rPr>
              <a:t>3</a:t>
            </a:r>
          </a:p>
          <a:p>
            <a:r>
              <a:rPr lang="en-US" sz="800">
                <a:solidFill>
                  <a:srgbClr val="FF3300"/>
                </a:solidFill>
                <a:latin typeface="Times New Roman" pitchFamily="18" charset="0"/>
              </a:rPr>
              <a:t>4</a:t>
            </a:r>
            <a:endParaRPr lang="en-US" sz="800">
              <a:latin typeface="Times New Roman" pitchFamily="18" charset="0"/>
            </a:endParaRPr>
          </a:p>
          <a:p>
            <a:r>
              <a:rPr lang="en-US" sz="800">
                <a:latin typeface="Times New Roman" pitchFamily="18" charset="0"/>
              </a:rPr>
              <a:t>5</a:t>
            </a:r>
          </a:p>
          <a:p>
            <a:r>
              <a:rPr lang="en-US" sz="800">
                <a:latin typeface="Times New Roman" pitchFamily="18" charset="0"/>
              </a:rPr>
              <a:t>6</a:t>
            </a:r>
          </a:p>
        </p:txBody>
      </p:sp>
      <p:sp>
        <p:nvSpPr>
          <p:cNvPr id="34866" name="Rectangle 1041"/>
          <p:cNvSpPr>
            <a:spLocks noChangeArrowheads="1"/>
          </p:cNvSpPr>
          <p:nvPr/>
        </p:nvSpPr>
        <p:spPr bwMode="auto">
          <a:xfrm>
            <a:off x="5022850" y="4352925"/>
            <a:ext cx="304800" cy="838200"/>
          </a:xfrm>
          <a:prstGeom prst="rect">
            <a:avLst/>
          </a:prstGeom>
          <a:solidFill>
            <a:srgbClr val="FF3300"/>
          </a:solidFill>
          <a:ln w="9525">
            <a:solidFill>
              <a:schemeClr val="tx1"/>
            </a:solidFill>
            <a:miter lim="800000"/>
            <a:headEnd/>
            <a:tailEnd/>
          </a:ln>
        </p:spPr>
        <p:txBody>
          <a:bodyPr wrap="none" anchor="ctr"/>
          <a:lstStyle/>
          <a:p>
            <a:pPr eaLnBrk="0" hangingPunct="0"/>
            <a:endParaRPr lang="en-US"/>
          </a:p>
        </p:txBody>
      </p:sp>
      <p:sp>
        <p:nvSpPr>
          <p:cNvPr id="34867" name="Rectangle 1042"/>
          <p:cNvSpPr>
            <a:spLocks noChangeArrowheads="1"/>
          </p:cNvSpPr>
          <p:nvPr/>
        </p:nvSpPr>
        <p:spPr bwMode="auto">
          <a:xfrm>
            <a:off x="5365750" y="4352925"/>
            <a:ext cx="304800" cy="838200"/>
          </a:xfrm>
          <a:prstGeom prst="rect">
            <a:avLst/>
          </a:prstGeom>
          <a:solidFill>
            <a:srgbClr val="FF3300"/>
          </a:solidFill>
          <a:ln w="9525">
            <a:solidFill>
              <a:schemeClr val="tx1"/>
            </a:solidFill>
            <a:miter lim="800000"/>
            <a:headEnd/>
            <a:tailEnd/>
          </a:ln>
        </p:spPr>
        <p:txBody>
          <a:bodyPr wrap="none" anchor="ctr"/>
          <a:lstStyle/>
          <a:p>
            <a:pPr eaLnBrk="0" hangingPunct="0"/>
            <a:endParaRPr lang="en-US"/>
          </a:p>
        </p:txBody>
      </p:sp>
      <p:sp>
        <p:nvSpPr>
          <p:cNvPr id="34868" name="Rectangle 1043"/>
          <p:cNvSpPr>
            <a:spLocks noChangeArrowheads="1"/>
          </p:cNvSpPr>
          <p:nvPr/>
        </p:nvSpPr>
        <p:spPr bwMode="auto">
          <a:xfrm>
            <a:off x="6254750" y="4352925"/>
            <a:ext cx="304800" cy="838200"/>
          </a:xfrm>
          <a:prstGeom prst="rect">
            <a:avLst/>
          </a:prstGeom>
          <a:solidFill>
            <a:srgbClr val="FF3300"/>
          </a:solidFill>
          <a:ln w="9525">
            <a:solidFill>
              <a:schemeClr val="tx1"/>
            </a:solidFill>
            <a:miter lim="800000"/>
            <a:headEnd/>
            <a:tailEnd/>
          </a:ln>
        </p:spPr>
        <p:txBody>
          <a:bodyPr wrap="none" anchor="ctr"/>
          <a:lstStyle/>
          <a:p>
            <a:pPr eaLnBrk="0" hangingPunct="0"/>
            <a:endParaRPr lang="en-US"/>
          </a:p>
        </p:txBody>
      </p:sp>
      <p:sp>
        <p:nvSpPr>
          <p:cNvPr id="34869" name="Rectangle 1044"/>
          <p:cNvSpPr>
            <a:spLocks noChangeArrowheads="1"/>
          </p:cNvSpPr>
          <p:nvPr/>
        </p:nvSpPr>
        <p:spPr bwMode="auto">
          <a:xfrm>
            <a:off x="8070850" y="4352925"/>
            <a:ext cx="304800" cy="838200"/>
          </a:xfrm>
          <a:prstGeom prst="rect">
            <a:avLst/>
          </a:prstGeom>
          <a:solidFill>
            <a:srgbClr val="FF3300"/>
          </a:solidFill>
          <a:ln w="9525">
            <a:solidFill>
              <a:schemeClr val="tx1"/>
            </a:solidFill>
            <a:miter lim="800000"/>
            <a:headEnd/>
            <a:tailEnd/>
          </a:ln>
        </p:spPr>
        <p:txBody>
          <a:bodyPr wrap="none" anchor="ctr"/>
          <a:lstStyle/>
          <a:p>
            <a:pPr eaLnBrk="0" hangingPunct="0"/>
            <a:endParaRPr lang="en-US"/>
          </a:p>
        </p:txBody>
      </p:sp>
      <p:sp>
        <p:nvSpPr>
          <p:cNvPr id="34836" name="Text Box 1045"/>
          <p:cNvSpPr txBox="1">
            <a:spLocks noChangeArrowheads="1"/>
          </p:cNvSpPr>
          <p:nvPr/>
        </p:nvSpPr>
        <p:spPr bwMode="auto">
          <a:xfrm>
            <a:off x="4660900" y="5200650"/>
            <a:ext cx="47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r"/>
            <a:r>
              <a:rPr lang="en-US" sz="2400">
                <a:solidFill>
                  <a:srgbClr val="0000FF"/>
                </a:solidFill>
                <a:latin typeface="Eurostile"/>
              </a:rPr>
              <a:t>Hi</a:t>
            </a:r>
          </a:p>
        </p:txBody>
      </p:sp>
      <p:sp>
        <p:nvSpPr>
          <p:cNvPr id="34837" name="Text Box 1046"/>
          <p:cNvSpPr txBox="1">
            <a:spLocks noChangeArrowheads="1"/>
          </p:cNvSpPr>
          <p:nvPr/>
        </p:nvSpPr>
        <p:spPr bwMode="auto">
          <a:xfrm>
            <a:off x="7827963" y="5172075"/>
            <a:ext cx="744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r"/>
            <a:r>
              <a:rPr lang="en-US" sz="2400">
                <a:solidFill>
                  <a:srgbClr val="0000FF"/>
                </a:solidFill>
                <a:latin typeface="Eurostile"/>
              </a:rPr>
              <a:t>Low</a:t>
            </a:r>
          </a:p>
        </p:txBody>
      </p:sp>
      <p:sp>
        <p:nvSpPr>
          <p:cNvPr id="34838" name="Line 1047"/>
          <p:cNvSpPr>
            <a:spLocks noChangeShapeType="1"/>
          </p:cNvSpPr>
          <p:nvPr/>
        </p:nvSpPr>
        <p:spPr bwMode="auto">
          <a:xfrm>
            <a:off x="5227638" y="5424488"/>
            <a:ext cx="259715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9" name="Rectangle 1048"/>
          <p:cNvSpPr>
            <a:spLocks noChangeArrowheads="1"/>
          </p:cNvSpPr>
          <p:nvPr/>
        </p:nvSpPr>
        <p:spPr bwMode="auto">
          <a:xfrm>
            <a:off x="4678363" y="1365250"/>
            <a:ext cx="3810000" cy="838200"/>
          </a:xfrm>
          <a:prstGeom prst="rect">
            <a:avLst/>
          </a:prstGeom>
          <a:solidFill>
            <a:schemeClr val="accent1"/>
          </a:solidFill>
          <a:ln w="9525">
            <a:miter lim="800000"/>
            <a:headEnd/>
            <a:tailEnd/>
          </a:ln>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eaLnBrk="0" hangingPunct="0"/>
            <a:endParaRPr lang="en-US"/>
          </a:p>
        </p:txBody>
      </p:sp>
      <p:sp>
        <p:nvSpPr>
          <p:cNvPr id="34840" name="Line 1049"/>
          <p:cNvSpPr>
            <a:spLocks noChangeShapeType="1"/>
          </p:cNvSpPr>
          <p:nvPr/>
        </p:nvSpPr>
        <p:spPr bwMode="auto">
          <a:xfrm>
            <a:off x="4983163" y="136525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1" name="Line 1050"/>
          <p:cNvSpPr>
            <a:spLocks noChangeShapeType="1"/>
          </p:cNvSpPr>
          <p:nvPr/>
        </p:nvSpPr>
        <p:spPr bwMode="auto">
          <a:xfrm>
            <a:off x="5287963" y="136525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1051"/>
          <p:cNvSpPr>
            <a:spLocks noChangeShapeType="1"/>
          </p:cNvSpPr>
          <p:nvPr/>
        </p:nvSpPr>
        <p:spPr bwMode="auto">
          <a:xfrm>
            <a:off x="5592763" y="136525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3" name="Line 1052"/>
          <p:cNvSpPr>
            <a:spLocks noChangeShapeType="1"/>
          </p:cNvSpPr>
          <p:nvPr/>
        </p:nvSpPr>
        <p:spPr bwMode="auto">
          <a:xfrm>
            <a:off x="5897563" y="136525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4" name="Line 1053"/>
          <p:cNvSpPr>
            <a:spLocks noChangeShapeType="1"/>
          </p:cNvSpPr>
          <p:nvPr/>
        </p:nvSpPr>
        <p:spPr bwMode="auto">
          <a:xfrm>
            <a:off x="6202363" y="136525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5" name="Line 1054"/>
          <p:cNvSpPr>
            <a:spLocks noChangeShapeType="1"/>
          </p:cNvSpPr>
          <p:nvPr/>
        </p:nvSpPr>
        <p:spPr bwMode="auto">
          <a:xfrm>
            <a:off x="6507163" y="1365250"/>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6" name="Line 1055"/>
          <p:cNvSpPr>
            <a:spLocks noChangeShapeType="1"/>
          </p:cNvSpPr>
          <p:nvPr/>
        </p:nvSpPr>
        <p:spPr bwMode="auto">
          <a:xfrm>
            <a:off x="6811963" y="1365250"/>
            <a:ext cx="0" cy="838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7" name="Line 1056"/>
          <p:cNvSpPr>
            <a:spLocks noChangeShapeType="1"/>
          </p:cNvSpPr>
          <p:nvPr/>
        </p:nvSpPr>
        <p:spPr bwMode="auto">
          <a:xfrm>
            <a:off x="7116763" y="136525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8" name="Line 1057"/>
          <p:cNvSpPr>
            <a:spLocks noChangeShapeType="1"/>
          </p:cNvSpPr>
          <p:nvPr/>
        </p:nvSpPr>
        <p:spPr bwMode="auto">
          <a:xfrm>
            <a:off x="7421563" y="136525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9" name="Line 1058"/>
          <p:cNvSpPr>
            <a:spLocks noChangeShapeType="1"/>
          </p:cNvSpPr>
          <p:nvPr/>
        </p:nvSpPr>
        <p:spPr bwMode="auto">
          <a:xfrm>
            <a:off x="7726363" y="136525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0" name="Line 1059"/>
          <p:cNvSpPr>
            <a:spLocks noChangeShapeType="1"/>
          </p:cNvSpPr>
          <p:nvPr/>
        </p:nvSpPr>
        <p:spPr bwMode="auto">
          <a:xfrm>
            <a:off x="8031163" y="136525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1" name="Line 1060"/>
          <p:cNvSpPr>
            <a:spLocks noChangeShapeType="1"/>
          </p:cNvSpPr>
          <p:nvPr/>
        </p:nvSpPr>
        <p:spPr bwMode="auto">
          <a:xfrm>
            <a:off x="8335963" y="136525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2" name="Text Box 1061"/>
          <p:cNvSpPr txBox="1">
            <a:spLocks noChangeArrowheads="1"/>
          </p:cNvSpPr>
          <p:nvPr/>
        </p:nvSpPr>
        <p:spPr bwMode="auto">
          <a:xfrm>
            <a:off x="4519613" y="1365250"/>
            <a:ext cx="2349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800">
                <a:latin typeface="Times New Roman" pitchFamily="18" charset="0"/>
              </a:rPr>
              <a:t>1</a:t>
            </a:r>
          </a:p>
          <a:p>
            <a:r>
              <a:rPr lang="en-US" sz="800">
                <a:latin typeface="Times New Roman" pitchFamily="18" charset="0"/>
              </a:rPr>
              <a:t>2</a:t>
            </a:r>
          </a:p>
          <a:p>
            <a:r>
              <a:rPr lang="en-US" sz="800">
                <a:latin typeface="Times New Roman" pitchFamily="18" charset="0"/>
              </a:rPr>
              <a:t>3</a:t>
            </a:r>
          </a:p>
          <a:p>
            <a:r>
              <a:rPr lang="en-US" sz="800">
                <a:solidFill>
                  <a:srgbClr val="FF3300"/>
                </a:solidFill>
                <a:latin typeface="Times New Roman" pitchFamily="18" charset="0"/>
              </a:rPr>
              <a:t>4</a:t>
            </a:r>
            <a:endParaRPr lang="en-US" sz="800">
              <a:latin typeface="Times New Roman" pitchFamily="18" charset="0"/>
            </a:endParaRPr>
          </a:p>
          <a:p>
            <a:r>
              <a:rPr lang="en-US" sz="800">
                <a:latin typeface="Times New Roman" pitchFamily="18" charset="0"/>
              </a:rPr>
              <a:t>5</a:t>
            </a:r>
          </a:p>
          <a:p>
            <a:r>
              <a:rPr lang="en-US" sz="800">
                <a:latin typeface="Times New Roman" pitchFamily="18" charset="0"/>
              </a:rPr>
              <a:t>6</a:t>
            </a:r>
          </a:p>
        </p:txBody>
      </p:sp>
      <p:sp>
        <p:nvSpPr>
          <p:cNvPr id="188454" name="Rectangle 1062"/>
          <p:cNvSpPr>
            <a:spLocks noChangeArrowheads="1"/>
          </p:cNvSpPr>
          <p:nvPr/>
        </p:nvSpPr>
        <p:spPr bwMode="auto">
          <a:xfrm>
            <a:off x="6507163" y="1365250"/>
            <a:ext cx="304800" cy="838200"/>
          </a:xfrm>
          <a:prstGeom prst="rect">
            <a:avLst/>
          </a:prstGeom>
          <a:solidFill>
            <a:srgbClr val="FF3300"/>
          </a:solidFill>
          <a:ln w="9525">
            <a:solidFill>
              <a:schemeClr val="tx1"/>
            </a:solidFill>
            <a:miter lim="800000"/>
            <a:headEnd/>
            <a:tailEnd/>
          </a:ln>
        </p:spPr>
        <p:txBody>
          <a:bodyPr wrap="none" anchor="ctr"/>
          <a:lstStyle/>
          <a:p>
            <a:pPr eaLnBrk="0" hangingPunct="0"/>
            <a:endParaRPr lang="en-US"/>
          </a:p>
        </p:txBody>
      </p:sp>
      <p:grpSp>
        <p:nvGrpSpPr>
          <p:cNvPr id="2" name="Group 1079"/>
          <p:cNvGrpSpPr>
            <a:grpSpLocks/>
          </p:cNvGrpSpPr>
          <p:nvPr/>
        </p:nvGrpSpPr>
        <p:grpSpPr bwMode="auto">
          <a:xfrm>
            <a:off x="5165725" y="2228850"/>
            <a:ext cx="2982913" cy="2016125"/>
            <a:chOff x="3254" y="1404"/>
            <a:chExt cx="1879" cy="1270"/>
          </a:xfrm>
        </p:grpSpPr>
        <p:sp>
          <p:nvSpPr>
            <p:cNvPr id="34865" name="Line 1064"/>
            <p:cNvSpPr>
              <a:spLocks noChangeShapeType="1"/>
            </p:cNvSpPr>
            <p:nvPr/>
          </p:nvSpPr>
          <p:spPr bwMode="auto">
            <a:xfrm flipV="1">
              <a:off x="3254" y="1429"/>
              <a:ext cx="821" cy="124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065"/>
            <p:cNvSpPr>
              <a:spLocks noChangeShapeType="1"/>
            </p:cNvSpPr>
            <p:nvPr/>
          </p:nvSpPr>
          <p:spPr bwMode="auto">
            <a:xfrm flipV="1">
              <a:off x="3476" y="1429"/>
              <a:ext cx="671" cy="124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 name="Line 1066"/>
            <p:cNvSpPr>
              <a:spLocks noChangeShapeType="1"/>
            </p:cNvSpPr>
            <p:nvPr/>
          </p:nvSpPr>
          <p:spPr bwMode="auto">
            <a:xfrm flipV="1">
              <a:off x="4075" y="1429"/>
              <a:ext cx="120" cy="122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067"/>
            <p:cNvSpPr>
              <a:spLocks noChangeShapeType="1"/>
            </p:cNvSpPr>
            <p:nvPr/>
          </p:nvSpPr>
          <p:spPr bwMode="auto">
            <a:xfrm flipH="1" flipV="1">
              <a:off x="4248" y="1404"/>
              <a:ext cx="885" cy="122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188465" name="Object 1073"/>
          <p:cNvGraphicFramePr>
            <a:graphicFrameLocks/>
          </p:cNvGraphicFramePr>
          <p:nvPr/>
        </p:nvGraphicFramePr>
        <p:xfrm>
          <a:off x="6111875" y="100013"/>
          <a:ext cx="1119188" cy="885825"/>
        </p:xfrm>
        <a:graphic>
          <a:graphicData uri="http://schemas.openxmlformats.org/presentationml/2006/ole">
            <mc:AlternateContent xmlns:mc="http://schemas.openxmlformats.org/markup-compatibility/2006">
              <mc:Choice xmlns:v="urn:schemas-microsoft-com:vml" Requires="v">
                <p:oleObj spid="_x0000_s35074" name="Image" r:id="rId4" imgW="7942857" imgH="13209524" progId="">
                  <p:embed/>
                </p:oleObj>
              </mc:Choice>
              <mc:Fallback>
                <p:oleObj name="Image" r:id="rId4" imgW="7942857" imgH="13209524" progId="">
                  <p:embed/>
                  <p:pic>
                    <p:nvPicPr>
                      <p:cNvPr id="0" name="Picture 88"/>
                      <p:cNvPicPr>
                        <a:picLocks noChangeArrowheads="1"/>
                      </p:cNvPicPr>
                      <p:nvPr/>
                    </p:nvPicPr>
                    <p:blipFill>
                      <a:blip r:embed="rId5">
                        <a:extLst>
                          <a:ext uri="{28A0092B-C50C-407E-A947-70E740481C1C}">
                            <a14:useLocalDpi xmlns:a14="http://schemas.microsoft.com/office/drawing/2010/main" val="0"/>
                          </a:ext>
                        </a:extLst>
                      </a:blip>
                      <a:srcRect l="46413" t="78603" r="22295" b="2751"/>
                      <a:stretch>
                        <a:fillRect/>
                      </a:stretch>
                    </p:blipFill>
                    <p:spPr bwMode="auto">
                      <a:xfrm>
                        <a:off x="6111875" y="100013"/>
                        <a:ext cx="1119188"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56" name="Text Box 1074"/>
          <p:cNvSpPr txBox="1">
            <a:spLocks noChangeArrowheads="1"/>
          </p:cNvSpPr>
          <p:nvPr/>
        </p:nvSpPr>
        <p:spPr bwMode="auto">
          <a:xfrm>
            <a:off x="1117600" y="4530725"/>
            <a:ext cx="3246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2400">
                <a:latin typeface="Times New Roman" pitchFamily="18" charset="0"/>
              </a:rPr>
              <a:t>Right Temporal Cortex</a:t>
            </a:r>
          </a:p>
          <a:p>
            <a:pPr algn="ctr"/>
            <a:r>
              <a:rPr lang="en-US" sz="2400" i="1" u="sng">
                <a:latin typeface="Times New Roman" pitchFamily="18" charset="0"/>
              </a:rPr>
              <a:t>Primary</a:t>
            </a:r>
            <a:r>
              <a:rPr lang="en-US" sz="2400" i="1">
                <a:latin typeface="Times New Roman" pitchFamily="18" charset="0"/>
              </a:rPr>
              <a:t> Auditory Cortex</a:t>
            </a:r>
            <a:endParaRPr lang="en-US" sz="2400">
              <a:latin typeface="Times New Roman" pitchFamily="18" charset="0"/>
            </a:endParaRPr>
          </a:p>
        </p:txBody>
      </p:sp>
      <p:sp>
        <p:nvSpPr>
          <p:cNvPr id="34857" name="Text Box 1075"/>
          <p:cNvSpPr txBox="1">
            <a:spLocks noChangeArrowheads="1"/>
          </p:cNvSpPr>
          <p:nvPr/>
        </p:nvSpPr>
        <p:spPr bwMode="auto">
          <a:xfrm>
            <a:off x="993775" y="1406525"/>
            <a:ext cx="35163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2400">
                <a:latin typeface="Times New Roman" pitchFamily="18" charset="0"/>
              </a:rPr>
              <a:t>Right Temporal Cortex</a:t>
            </a:r>
          </a:p>
          <a:p>
            <a:pPr algn="ctr"/>
            <a:r>
              <a:rPr lang="en-US" sz="2400" i="1" u="sng">
                <a:latin typeface="Times New Roman" pitchFamily="18" charset="0"/>
              </a:rPr>
              <a:t>Secondary</a:t>
            </a:r>
            <a:r>
              <a:rPr lang="en-US" sz="2400" i="1">
                <a:latin typeface="Times New Roman" pitchFamily="18" charset="0"/>
              </a:rPr>
              <a:t> Auditory Cortex</a:t>
            </a:r>
            <a:endParaRPr lang="en-US" sz="2400">
              <a:latin typeface="Times New Roman" pitchFamily="18" charset="0"/>
            </a:endParaRPr>
          </a:p>
        </p:txBody>
      </p:sp>
      <p:sp>
        <p:nvSpPr>
          <p:cNvPr id="188468" name="Text Box 1076"/>
          <p:cNvSpPr txBox="1">
            <a:spLocks noChangeArrowheads="1"/>
          </p:cNvSpPr>
          <p:nvPr/>
        </p:nvSpPr>
        <p:spPr bwMode="auto">
          <a:xfrm>
            <a:off x="1479883" y="246063"/>
            <a:ext cx="2525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2400" b="1" dirty="0" smtClean="0">
                <a:solidFill>
                  <a:schemeClr val="tx2"/>
                </a:solidFill>
                <a:latin typeface="Arial" pitchFamily="34" charset="0"/>
              </a:rPr>
              <a:t>Complex Sound</a:t>
            </a:r>
          </a:p>
          <a:p>
            <a:pPr algn="ctr"/>
            <a:r>
              <a:rPr lang="en-US" sz="2400" b="1" dirty="0" smtClean="0">
                <a:solidFill>
                  <a:schemeClr val="tx2"/>
                </a:solidFill>
                <a:latin typeface="Arial" pitchFamily="34" charset="0"/>
              </a:rPr>
              <a:t>‘Perceived’</a:t>
            </a:r>
            <a:endParaRPr lang="en-US" sz="2000" b="1" dirty="0">
              <a:latin typeface="Arial" pitchFamily="34" charset="0"/>
            </a:endParaRPr>
          </a:p>
        </p:txBody>
      </p:sp>
      <p:sp>
        <p:nvSpPr>
          <p:cNvPr id="34859" name="Text Box 1077"/>
          <p:cNvSpPr txBox="1">
            <a:spLocks noChangeArrowheads="1"/>
          </p:cNvSpPr>
          <p:nvPr/>
        </p:nvSpPr>
        <p:spPr bwMode="auto">
          <a:xfrm>
            <a:off x="346075" y="2859088"/>
            <a:ext cx="4413250" cy="76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eaLnBrk="1" hangingPunct="1"/>
            <a:r>
              <a:rPr lang="en-US" sz="2400" b="1">
                <a:solidFill>
                  <a:schemeClr val="bg1"/>
                </a:solidFill>
                <a:latin typeface="Arial" pitchFamily="34" charset="0"/>
              </a:rPr>
              <a:t>Then we put it back together!</a:t>
            </a:r>
          </a:p>
          <a:p>
            <a:pPr algn="ctr" eaLnBrk="1" hangingPunct="1"/>
            <a:r>
              <a:rPr lang="en-US" sz="2000" b="1">
                <a:solidFill>
                  <a:schemeClr val="bg1"/>
                </a:solidFill>
                <a:latin typeface="Arial" pitchFamily="34" charset="0"/>
              </a:rPr>
              <a:t>Note: this is a hypothetical model</a:t>
            </a:r>
          </a:p>
        </p:txBody>
      </p:sp>
      <p:sp>
        <p:nvSpPr>
          <p:cNvPr id="34860" name="Text Box 1078"/>
          <p:cNvSpPr txBox="1">
            <a:spLocks noChangeArrowheads="1"/>
          </p:cNvSpPr>
          <p:nvPr/>
        </p:nvSpPr>
        <p:spPr bwMode="auto">
          <a:xfrm>
            <a:off x="669925" y="5451475"/>
            <a:ext cx="41719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2400" b="1">
                <a:solidFill>
                  <a:schemeClr val="tx2"/>
                </a:solidFill>
                <a:latin typeface="Arial" pitchFamily="34" charset="0"/>
              </a:rPr>
              <a:t>TONOTOPIC</a:t>
            </a:r>
          </a:p>
          <a:p>
            <a:pPr algn="ctr"/>
            <a:r>
              <a:rPr lang="en-US" b="1">
                <a:latin typeface="Arial" pitchFamily="34" charset="0"/>
              </a:rPr>
              <a:t>(it’s a map of the basilar membrane!)</a:t>
            </a:r>
          </a:p>
        </p:txBody>
      </p:sp>
      <p:graphicFrame>
        <p:nvGraphicFramePr>
          <p:cNvPr id="34861" name="Object 1"/>
          <p:cNvGraphicFramePr>
            <a:graphicFrameLocks/>
          </p:cNvGraphicFramePr>
          <p:nvPr/>
        </p:nvGraphicFramePr>
        <p:xfrm>
          <a:off x="7629525" y="5529263"/>
          <a:ext cx="849313" cy="1062037"/>
        </p:xfrm>
        <a:graphic>
          <a:graphicData uri="http://schemas.openxmlformats.org/presentationml/2006/ole">
            <mc:AlternateContent xmlns:mc="http://schemas.openxmlformats.org/markup-compatibility/2006">
              <mc:Choice xmlns:v="urn:schemas-microsoft-com:vml" Requires="v">
                <p:oleObj spid="_x0000_s35075" name="Image" r:id="rId6" imgW="7942857" imgH="13213019" progId="">
                  <p:embed/>
                </p:oleObj>
              </mc:Choice>
              <mc:Fallback>
                <p:oleObj name="Image" r:id="rId6" imgW="7942857" imgH="13213019" progId="">
                  <p:embed/>
                  <p:pic>
                    <p:nvPicPr>
                      <p:cNvPr id="0" name="Picture 89"/>
                      <p:cNvPicPr>
                        <a:picLocks noChangeArrowheads="1"/>
                      </p:cNvPicPr>
                      <p:nvPr/>
                    </p:nvPicPr>
                    <p:blipFill>
                      <a:blip r:embed="rId7">
                        <a:extLst>
                          <a:ext uri="{28A0092B-C50C-407E-A947-70E740481C1C}">
                            <a14:useLocalDpi xmlns:a14="http://schemas.microsoft.com/office/drawing/2010/main" val="0"/>
                          </a:ext>
                        </a:extLst>
                      </a:blip>
                      <a:srcRect l="14320" t="6311" r="63008" b="74588"/>
                      <a:stretch>
                        <a:fillRect/>
                      </a:stretch>
                    </p:blipFill>
                    <p:spPr bwMode="auto">
                      <a:xfrm>
                        <a:off x="7629525" y="5529263"/>
                        <a:ext cx="849313"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62" name="Object 2"/>
          <p:cNvGraphicFramePr>
            <a:graphicFrameLocks/>
          </p:cNvGraphicFramePr>
          <p:nvPr/>
        </p:nvGraphicFramePr>
        <p:xfrm>
          <a:off x="6173788" y="5622925"/>
          <a:ext cx="447675" cy="860425"/>
        </p:xfrm>
        <a:graphic>
          <a:graphicData uri="http://schemas.openxmlformats.org/presentationml/2006/ole">
            <mc:AlternateContent xmlns:mc="http://schemas.openxmlformats.org/markup-compatibility/2006">
              <mc:Choice xmlns:v="urn:schemas-microsoft-com:vml" Requires="v">
                <p:oleObj spid="_x0000_s35076" name="Image" r:id="rId8" imgW="7942857" imgH="13209524" progId="">
                  <p:embed/>
                </p:oleObj>
              </mc:Choice>
              <mc:Fallback>
                <p:oleObj name="Image" r:id="rId8" imgW="7942857" imgH="13209524" progId="">
                  <p:embed/>
                  <p:pic>
                    <p:nvPicPr>
                      <p:cNvPr id="0" name="Picture 90"/>
                      <p:cNvPicPr>
                        <a:picLocks noChangeArrowheads="1"/>
                      </p:cNvPicPr>
                      <p:nvPr/>
                    </p:nvPicPr>
                    <p:blipFill>
                      <a:blip r:embed="rId5">
                        <a:extLst>
                          <a:ext uri="{28A0092B-C50C-407E-A947-70E740481C1C}">
                            <a14:useLocalDpi xmlns:a14="http://schemas.microsoft.com/office/drawing/2010/main" val="0"/>
                          </a:ext>
                        </a:extLst>
                      </a:blip>
                      <a:srcRect l="19093" t="46187" r="69690" b="43031"/>
                      <a:stretch>
                        <a:fillRect/>
                      </a:stretch>
                    </p:blipFill>
                    <p:spPr bwMode="auto">
                      <a:xfrm>
                        <a:off x="6173788" y="5622925"/>
                        <a:ext cx="447675"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63" name="Object 3"/>
          <p:cNvGraphicFramePr>
            <a:graphicFrameLocks/>
          </p:cNvGraphicFramePr>
          <p:nvPr/>
        </p:nvGraphicFramePr>
        <p:xfrm>
          <a:off x="5378450" y="5680075"/>
          <a:ext cx="466725" cy="658813"/>
        </p:xfrm>
        <a:graphic>
          <a:graphicData uri="http://schemas.openxmlformats.org/presentationml/2006/ole">
            <mc:AlternateContent xmlns:mc="http://schemas.openxmlformats.org/markup-compatibility/2006">
              <mc:Choice xmlns:v="urn:schemas-microsoft-com:vml" Requires="v">
                <p:oleObj spid="_x0000_s35077" name="Image" r:id="rId9" imgW="7942857" imgH="13209524" progId="">
                  <p:embed/>
                </p:oleObj>
              </mc:Choice>
              <mc:Fallback>
                <p:oleObj name="Image" r:id="rId9" imgW="7942857" imgH="13209524" progId="">
                  <p:embed/>
                  <p:pic>
                    <p:nvPicPr>
                      <p:cNvPr id="0" name="Picture 91"/>
                      <p:cNvPicPr>
                        <a:picLocks noChangeArrowheads="1"/>
                      </p:cNvPicPr>
                      <p:nvPr/>
                    </p:nvPicPr>
                    <p:blipFill>
                      <a:blip r:embed="rId5">
                        <a:extLst>
                          <a:ext uri="{28A0092B-C50C-407E-A947-70E740481C1C}">
                            <a14:useLocalDpi xmlns:a14="http://schemas.microsoft.com/office/drawing/2010/main" val="0"/>
                          </a:ext>
                        </a:extLst>
                      </a:blip>
                      <a:srcRect l="16707" t="64546" r="71599" b="25533"/>
                      <a:stretch>
                        <a:fillRect/>
                      </a:stretch>
                    </p:blipFill>
                    <p:spPr bwMode="auto">
                      <a:xfrm>
                        <a:off x="5378450" y="5680075"/>
                        <a:ext cx="46672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64" name="Object 4"/>
          <p:cNvGraphicFramePr>
            <a:graphicFrameLocks/>
          </p:cNvGraphicFramePr>
          <p:nvPr/>
        </p:nvGraphicFramePr>
        <p:xfrm>
          <a:off x="4926013" y="5699125"/>
          <a:ext cx="409575" cy="735013"/>
        </p:xfrm>
        <a:graphic>
          <a:graphicData uri="http://schemas.openxmlformats.org/presentationml/2006/ole">
            <mc:AlternateContent xmlns:mc="http://schemas.openxmlformats.org/markup-compatibility/2006">
              <mc:Choice xmlns:v="urn:schemas-microsoft-com:vml" Requires="v">
                <p:oleObj spid="_x0000_s35078" name="Image" r:id="rId10" imgW="7942857" imgH="13209524" progId="">
                  <p:embed/>
                </p:oleObj>
              </mc:Choice>
              <mc:Fallback>
                <p:oleObj name="Image" r:id="rId10" imgW="7942857" imgH="13209524" progId="">
                  <p:embed/>
                  <p:pic>
                    <p:nvPicPr>
                      <p:cNvPr id="0" name="Picture 92"/>
                      <p:cNvPicPr>
                        <a:picLocks noChangeArrowheads="1"/>
                      </p:cNvPicPr>
                      <p:nvPr/>
                    </p:nvPicPr>
                    <p:blipFill>
                      <a:blip r:embed="rId5">
                        <a:extLst>
                          <a:ext uri="{28A0092B-C50C-407E-A947-70E740481C1C}">
                            <a14:useLocalDpi xmlns:a14="http://schemas.microsoft.com/office/drawing/2010/main" val="0"/>
                          </a:ext>
                        </a:extLst>
                      </a:blip>
                      <a:srcRect l="19093" t="82907" r="70644" b="6024"/>
                      <a:stretch>
                        <a:fillRect/>
                      </a:stretch>
                    </p:blipFill>
                    <p:spPr bwMode="auto">
                      <a:xfrm>
                        <a:off x="4926013" y="5699125"/>
                        <a:ext cx="409575"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250" autoRev="1" fill="remove"/>
                                        <p:tgtEl>
                                          <p:spTgt spid="34866"/>
                                        </p:tgtEl>
                                        <p:attrNameLst>
                                          <p:attrName>style.color</p:attrName>
                                        </p:attrNameLst>
                                      </p:cBhvr>
                                      <p:to>
                                        <a:schemeClr val="bg1"/>
                                      </p:to>
                                    </p:animClr>
                                    <p:animClr clrSpc="rgb" dir="cw">
                                      <p:cBhvr>
                                        <p:cTn id="7" dur="250" autoRev="1" fill="remove"/>
                                        <p:tgtEl>
                                          <p:spTgt spid="34866"/>
                                        </p:tgtEl>
                                        <p:attrNameLst>
                                          <p:attrName>fillcolor</p:attrName>
                                        </p:attrNameLst>
                                      </p:cBhvr>
                                      <p:to>
                                        <a:schemeClr val="bg1"/>
                                      </p:to>
                                    </p:animClr>
                                    <p:set>
                                      <p:cBhvr>
                                        <p:cTn id="8" dur="250" autoRev="1" fill="remove"/>
                                        <p:tgtEl>
                                          <p:spTgt spid="34866"/>
                                        </p:tgtEl>
                                        <p:attrNameLst>
                                          <p:attrName>fill.type</p:attrName>
                                        </p:attrNameLst>
                                      </p:cBhvr>
                                      <p:to>
                                        <p:strVal val="solid"/>
                                      </p:to>
                                    </p:set>
                                    <p:set>
                                      <p:cBhvr>
                                        <p:cTn id="9" dur="250" autoRev="1" fill="remove"/>
                                        <p:tgtEl>
                                          <p:spTgt spid="34866"/>
                                        </p:tgtEl>
                                        <p:attrNameLst>
                                          <p:attrName>fill.on</p:attrName>
                                        </p:attrNameLst>
                                      </p:cBhvr>
                                      <p:to>
                                        <p:strVal val="true"/>
                                      </p:to>
                                    </p:set>
                                  </p:childTnLst>
                                </p:cTn>
                              </p:par>
                              <p:par>
                                <p:cTn id="10"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11" dur="250" autoRev="1" fill="remove"/>
                                        <p:tgtEl>
                                          <p:spTgt spid="34867"/>
                                        </p:tgtEl>
                                        <p:attrNameLst>
                                          <p:attrName>style.color</p:attrName>
                                        </p:attrNameLst>
                                      </p:cBhvr>
                                      <p:to>
                                        <a:schemeClr val="bg1"/>
                                      </p:to>
                                    </p:animClr>
                                    <p:animClr clrSpc="rgb" dir="cw">
                                      <p:cBhvr>
                                        <p:cTn id="12" dur="250" autoRev="1" fill="remove"/>
                                        <p:tgtEl>
                                          <p:spTgt spid="34867"/>
                                        </p:tgtEl>
                                        <p:attrNameLst>
                                          <p:attrName>fillcolor</p:attrName>
                                        </p:attrNameLst>
                                      </p:cBhvr>
                                      <p:to>
                                        <a:schemeClr val="bg1"/>
                                      </p:to>
                                    </p:animClr>
                                    <p:set>
                                      <p:cBhvr>
                                        <p:cTn id="13" dur="250" autoRev="1" fill="remove"/>
                                        <p:tgtEl>
                                          <p:spTgt spid="34867"/>
                                        </p:tgtEl>
                                        <p:attrNameLst>
                                          <p:attrName>fill.type</p:attrName>
                                        </p:attrNameLst>
                                      </p:cBhvr>
                                      <p:to>
                                        <p:strVal val="solid"/>
                                      </p:to>
                                    </p:set>
                                    <p:set>
                                      <p:cBhvr>
                                        <p:cTn id="14" dur="250" autoRev="1" fill="remove"/>
                                        <p:tgtEl>
                                          <p:spTgt spid="34867"/>
                                        </p:tgtEl>
                                        <p:attrNameLst>
                                          <p:attrName>fill.on</p:attrName>
                                        </p:attrNameLst>
                                      </p:cBhvr>
                                      <p:to>
                                        <p:strVal val="true"/>
                                      </p:to>
                                    </p:set>
                                  </p:childTnLst>
                                </p:cTn>
                              </p:par>
                              <p:par>
                                <p:cTn id="1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16" dur="250" autoRev="1" fill="remove"/>
                                        <p:tgtEl>
                                          <p:spTgt spid="34868"/>
                                        </p:tgtEl>
                                        <p:attrNameLst>
                                          <p:attrName>style.color</p:attrName>
                                        </p:attrNameLst>
                                      </p:cBhvr>
                                      <p:to>
                                        <a:schemeClr val="bg1"/>
                                      </p:to>
                                    </p:animClr>
                                    <p:animClr clrSpc="rgb" dir="cw">
                                      <p:cBhvr>
                                        <p:cTn id="17" dur="250" autoRev="1" fill="remove"/>
                                        <p:tgtEl>
                                          <p:spTgt spid="34868"/>
                                        </p:tgtEl>
                                        <p:attrNameLst>
                                          <p:attrName>fillcolor</p:attrName>
                                        </p:attrNameLst>
                                      </p:cBhvr>
                                      <p:to>
                                        <a:schemeClr val="bg1"/>
                                      </p:to>
                                    </p:animClr>
                                    <p:set>
                                      <p:cBhvr>
                                        <p:cTn id="18" dur="250" autoRev="1" fill="remove"/>
                                        <p:tgtEl>
                                          <p:spTgt spid="34868"/>
                                        </p:tgtEl>
                                        <p:attrNameLst>
                                          <p:attrName>fill.type</p:attrName>
                                        </p:attrNameLst>
                                      </p:cBhvr>
                                      <p:to>
                                        <p:strVal val="solid"/>
                                      </p:to>
                                    </p:set>
                                    <p:set>
                                      <p:cBhvr>
                                        <p:cTn id="19" dur="250" autoRev="1" fill="remove"/>
                                        <p:tgtEl>
                                          <p:spTgt spid="34868"/>
                                        </p:tgtEl>
                                        <p:attrNameLst>
                                          <p:attrName>fill.on</p:attrName>
                                        </p:attrNameLst>
                                      </p:cBhvr>
                                      <p:to>
                                        <p:strVal val="true"/>
                                      </p:to>
                                    </p:set>
                                  </p:childTnLst>
                                </p:cTn>
                              </p:par>
                              <p:par>
                                <p:cTn id="20"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21" dur="250" autoRev="1" fill="remove"/>
                                        <p:tgtEl>
                                          <p:spTgt spid="34869"/>
                                        </p:tgtEl>
                                        <p:attrNameLst>
                                          <p:attrName>style.color</p:attrName>
                                        </p:attrNameLst>
                                      </p:cBhvr>
                                      <p:to>
                                        <a:schemeClr val="bg1"/>
                                      </p:to>
                                    </p:animClr>
                                    <p:animClr clrSpc="rgb" dir="cw">
                                      <p:cBhvr>
                                        <p:cTn id="22" dur="250" autoRev="1" fill="remove"/>
                                        <p:tgtEl>
                                          <p:spTgt spid="34869"/>
                                        </p:tgtEl>
                                        <p:attrNameLst>
                                          <p:attrName>fillcolor</p:attrName>
                                        </p:attrNameLst>
                                      </p:cBhvr>
                                      <p:to>
                                        <a:schemeClr val="bg1"/>
                                      </p:to>
                                    </p:animClr>
                                    <p:set>
                                      <p:cBhvr>
                                        <p:cTn id="23" dur="250" autoRev="1" fill="remove"/>
                                        <p:tgtEl>
                                          <p:spTgt spid="34869"/>
                                        </p:tgtEl>
                                        <p:attrNameLst>
                                          <p:attrName>fill.type</p:attrName>
                                        </p:attrNameLst>
                                      </p:cBhvr>
                                      <p:to>
                                        <p:strVal val="solid"/>
                                      </p:to>
                                    </p:set>
                                    <p:set>
                                      <p:cBhvr>
                                        <p:cTn id="24" dur="250" autoRev="1" fill="remove"/>
                                        <p:tgtEl>
                                          <p:spTgt spid="34869"/>
                                        </p:tgtEl>
                                        <p:attrNameLst>
                                          <p:attrName>fill.on</p:attrName>
                                        </p:attrNameLst>
                                      </p:cBhvr>
                                      <p:to>
                                        <p:strVal val="tru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par>
                          <p:cTn id="30" fill="hold" nodeType="afterGroup">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88454"/>
                                        </p:tgtEl>
                                        <p:attrNameLst>
                                          <p:attrName>style.visibility</p:attrName>
                                        </p:attrNameLst>
                                      </p:cBhvr>
                                      <p:to>
                                        <p:strVal val="visible"/>
                                      </p:to>
                                    </p:set>
                                    <p:animEffect transition="in" filter="wipe(down)">
                                      <p:cBhvr>
                                        <p:cTn id="33" dur="500"/>
                                        <p:tgtEl>
                                          <p:spTgt spid="188454"/>
                                        </p:tgtEl>
                                      </p:cBhvr>
                                    </p:animEffect>
                                  </p:childTnLst>
                                </p:cTn>
                              </p:par>
                            </p:childTnLst>
                          </p:cTn>
                        </p:par>
                        <p:par>
                          <p:cTn id="34" fill="hold" nodeType="afterGroup">
                            <p:stCondLst>
                              <p:cond delay="1000"/>
                            </p:stCondLst>
                            <p:childTnLst>
                              <p:par>
                                <p:cTn id="35" presetID="27" presetClass="emph" presetSubtype="0" repeatCount="indefinite" fill="remove" grpId="1" nodeType="afterEffect">
                                  <p:stCondLst>
                                    <p:cond delay="0"/>
                                  </p:stCondLst>
                                  <p:childTnLst>
                                    <p:animClr clrSpc="rgb" dir="cw">
                                      <p:cBhvr override="childStyle">
                                        <p:cTn id="36" dur="250" autoRev="1" fill="remove"/>
                                        <p:tgtEl>
                                          <p:spTgt spid="188454"/>
                                        </p:tgtEl>
                                        <p:attrNameLst>
                                          <p:attrName>style.color</p:attrName>
                                        </p:attrNameLst>
                                      </p:cBhvr>
                                      <p:to>
                                        <a:schemeClr val="bg1"/>
                                      </p:to>
                                    </p:animClr>
                                    <p:animClr clrSpc="rgb" dir="cw">
                                      <p:cBhvr>
                                        <p:cTn id="37" dur="250" autoRev="1" fill="remove"/>
                                        <p:tgtEl>
                                          <p:spTgt spid="188454"/>
                                        </p:tgtEl>
                                        <p:attrNameLst>
                                          <p:attrName>fillcolor</p:attrName>
                                        </p:attrNameLst>
                                      </p:cBhvr>
                                      <p:to>
                                        <a:schemeClr val="bg1"/>
                                      </p:to>
                                    </p:animClr>
                                    <p:set>
                                      <p:cBhvr>
                                        <p:cTn id="38" dur="250" autoRev="1" fill="remove"/>
                                        <p:tgtEl>
                                          <p:spTgt spid="188454"/>
                                        </p:tgtEl>
                                        <p:attrNameLst>
                                          <p:attrName>fill.type</p:attrName>
                                        </p:attrNameLst>
                                      </p:cBhvr>
                                      <p:to>
                                        <p:strVal val="solid"/>
                                      </p:to>
                                    </p:set>
                                    <p:set>
                                      <p:cBhvr>
                                        <p:cTn id="39" dur="250" autoRev="1" fill="remove"/>
                                        <p:tgtEl>
                                          <p:spTgt spid="188454"/>
                                        </p:tgtEl>
                                        <p:attrNameLst>
                                          <p:attrName>fill.on</p:attrName>
                                        </p:attrNameLst>
                                      </p:cBhvr>
                                      <p:to>
                                        <p:strVal val="tru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4" presetClass="entr" presetSubtype="5" fill="hold" nodeType="clickEffect">
                                  <p:stCondLst>
                                    <p:cond delay="0"/>
                                  </p:stCondLst>
                                  <p:childTnLst>
                                    <p:set>
                                      <p:cBhvr>
                                        <p:cTn id="43" dur="1" fill="hold">
                                          <p:stCondLst>
                                            <p:cond delay="0"/>
                                          </p:stCondLst>
                                        </p:cTn>
                                        <p:tgtEl>
                                          <p:spTgt spid="188465"/>
                                        </p:tgtEl>
                                        <p:attrNameLst>
                                          <p:attrName>style.visibility</p:attrName>
                                        </p:attrNameLst>
                                      </p:cBhvr>
                                      <p:to>
                                        <p:strVal val="visible"/>
                                      </p:to>
                                    </p:set>
                                    <p:animEffect transition="in" filter="randombar(vertical)">
                                      <p:cBhvr>
                                        <p:cTn id="44" dur="500"/>
                                        <p:tgtEl>
                                          <p:spTgt spid="18846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8" fill="hold" grpId="0" nodeType="clickEffect">
                                  <p:stCondLst>
                                    <p:cond delay="0"/>
                                  </p:stCondLst>
                                  <p:childTnLst>
                                    <p:set>
                                      <p:cBhvr>
                                        <p:cTn id="48" dur="1" fill="hold">
                                          <p:stCondLst>
                                            <p:cond delay="0"/>
                                          </p:stCondLst>
                                        </p:cTn>
                                        <p:tgtEl>
                                          <p:spTgt spid="188468"/>
                                        </p:tgtEl>
                                        <p:attrNameLst>
                                          <p:attrName>style.visibility</p:attrName>
                                        </p:attrNameLst>
                                      </p:cBhvr>
                                      <p:to>
                                        <p:strVal val="visible"/>
                                      </p:to>
                                    </p:set>
                                    <p:animEffect transition="in" filter="slide(fromLeft)">
                                      <p:cBhvr>
                                        <p:cTn id="49" dur="500"/>
                                        <p:tgtEl>
                                          <p:spTgt spid="188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66" grpId="0" animBg="1"/>
      <p:bldP spid="34867" grpId="0" animBg="1"/>
      <p:bldP spid="34868" grpId="0" animBg="1"/>
      <p:bldP spid="34869" grpId="0" animBg="1"/>
      <p:bldP spid="188454" grpId="0" animBg="1"/>
      <p:bldP spid="188454" grpId="1" animBg="1"/>
      <p:bldP spid="18846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1026" hidden="1"/>
          <p:cNvSpPr>
            <a:spLocks noGrp="1" noChangeArrowheads="1"/>
          </p:cNvSpPr>
          <p:nvPr>
            <p:ph type="title"/>
          </p:nvPr>
        </p:nvSpPr>
        <p:spPr/>
        <p:txBody>
          <a:bodyPr/>
          <a:lstStyle/>
          <a:p>
            <a:pPr eaLnBrk="1" hangingPunct="1"/>
            <a:endParaRPr lang="en-US" smtClean="0"/>
          </a:p>
        </p:txBody>
      </p:sp>
      <p:pic>
        <p:nvPicPr>
          <p:cNvPr id="32771" name="Picture 1027" descr="pathways"/>
          <p:cNvPicPr preferRelativeResize="0">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t="3423" b="4301"/>
          <a:stretch>
            <a:fillRect/>
          </a:stretch>
        </p:blipFill>
        <p:spPr bwMode="auto">
          <a:xfrm>
            <a:off x="0" y="0"/>
            <a:ext cx="3951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028" descr="cortex"/>
          <p:cNvPicPr preferRelativeResize="0">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422775" y="0"/>
            <a:ext cx="4573588"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Line 1029"/>
          <p:cNvSpPr>
            <a:spLocks noChangeShapeType="1"/>
          </p:cNvSpPr>
          <p:nvPr/>
        </p:nvSpPr>
        <p:spPr bwMode="auto">
          <a:xfrm>
            <a:off x="3362325" y="1298575"/>
            <a:ext cx="2743200" cy="20939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4" name="Rectangle 1030"/>
          <p:cNvSpPr>
            <a:spLocks noChangeArrowheads="1"/>
          </p:cNvSpPr>
          <p:nvPr/>
        </p:nvSpPr>
        <p:spPr bwMode="auto">
          <a:xfrm>
            <a:off x="490538" y="3260725"/>
            <a:ext cx="463550" cy="1714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Tree>
    <p:extLst>
      <p:ext uri="{BB962C8B-B14F-4D97-AF65-F5344CB8AC3E}">
        <p14:creationId xmlns:p14="http://schemas.microsoft.com/office/powerpoint/2010/main" val="3839744207"/>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431800"/>
            <a:ext cx="8004175" cy="599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41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emedia.leeward.hawaii.edu/hurley/Ling102web/mod5_Llearning/mod5docs/5_images/brai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083" y="1147426"/>
            <a:ext cx="5029834" cy="4563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74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hidden="1"/>
          <p:cNvSpPr>
            <a:spLocks noGrp="1" noChangeArrowheads="1"/>
          </p:cNvSpPr>
          <p:nvPr>
            <p:ph type="title"/>
          </p:nvPr>
        </p:nvSpPr>
        <p:spPr/>
        <p:txBody>
          <a:bodyPr/>
          <a:lstStyle/>
          <a:p>
            <a:pPr eaLnBrk="1" hangingPunct="1"/>
            <a:endParaRPr lang="en-US" smtClean="0"/>
          </a:p>
        </p:txBody>
      </p:sp>
      <p:pic>
        <p:nvPicPr>
          <p:cNvPr id="14339" name="Picture 4" descr="earanatomy"/>
          <p:cNvPicPr>
            <a:picLocks noChangeAspect="1" noChangeArrowheads="1"/>
          </p:cNvPicPr>
          <p:nvPr/>
        </p:nvPicPr>
        <p:blipFill>
          <a:blip r:embed="rId3" cstate="print">
            <a:extLst>
              <a:ext uri="{28A0092B-C50C-407E-A947-70E740481C1C}">
                <a14:useLocalDpi xmlns:a14="http://schemas.microsoft.com/office/drawing/2010/main" val="0"/>
              </a:ext>
            </a:extLst>
          </a:blip>
          <a:srcRect l="13535" t="9584" r="10684" b="4791"/>
          <a:stretch>
            <a:fillRect/>
          </a:stretch>
        </p:blipFill>
        <p:spPr bwMode="auto">
          <a:xfrm>
            <a:off x="1562100" y="1708150"/>
            <a:ext cx="607695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4343400" y="971550"/>
            <a:ext cx="449263" cy="1866900"/>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Group 25"/>
          <p:cNvGrpSpPr>
            <a:grpSpLocks/>
          </p:cNvGrpSpPr>
          <p:nvPr/>
        </p:nvGrpSpPr>
        <p:grpSpPr bwMode="auto">
          <a:xfrm>
            <a:off x="3419475" y="2141538"/>
            <a:ext cx="5565775" cy="3021012"/>
            <a:chOff x="3419475" y="2141537"/>
            <a:chExt cx="5565775" cy="3021013"/>
          </a:xfrm>
        </p:grpSpPr>
        <p:grpSp>
          <p:nvGrpSpPr>
            <p:cNvPr id="3" name="Group 11"/>
            <p:cNvGrpSpPr/>
            <p:nvPr/>
          </p:nvGrpSpPr>
          <p:grpSpPr>
            <a:xfrm>
              <a:off x="3419475" y="3208338"/>
              <a:ext cx="3517900" cy="1954212"/>
              <a:chOff x="3267075" y="3208338"/>
              <a:chExt cx="3517900" cy="1954212"/>
            </a:xfrm>
            <a:effectLst>
              <a:outerShdw blurRad="50800" dist="38100" dir="2700000" algn="tl" rotWithShape="0">
                <a:prstClr val="black">
                  <a:alpha val="40000"/>
                </a:prstClr>
              </a:outerShdw>
            </a:effectLst>
          </p:grpSpPr>
          <p:cxnSp>
            <p:nvCxnSpPr>
              <p:cNvPr id="9" name="Straight Arrow Connector 8"/>
              <p:cNvCxnSpPr>
                <a:stCxn id="15366" idx="1"/>
              </p:cNvCxnSpPr>
              <p:nvPr/>
            </p:nvCxnSpPr>
            <p:spPr>
              <a:xfrm flipH="1">
                <a:off x="4552950" y="3208338"/>
                <a:ext cx="2232025" cy="1954212"/>
              </a:xfrm>
              <a:prstGeom prst="straightConnector1">
                <a:avLst/>
              </a:prstGeom>
              <a:ln w="38100">
                <a:solidFill>
                  <a:srgbClr val="00B050"/>
                </a:solidFill>
                <a:tailEnd type="arrow"/>
              </a:ln>
            </p:spPr>
            <p:style>
              <a:lnRef idx="1">
                <a:schemeClr val="accent3"/>
              </a:lnRef>
              <a:fillRef idx="0">
                <a:schemeClr val="accent3"/>
              </a:fillRef>
              <a:effectRef idx="0">
                <a:schemeClr val="accent3"/>
              </a:effectRef>
              <a:fontRef idx="minor">
                <a:schemeClr val="tx1"/>
              </a:fontRef>
            </p:style>
          </p:cxnSp>
          <p:cxnSp>
            <p:nvCxnSpPr>
              <p:cNvPr id="15" name="Straight Arrow Connector 14"/>
              <p:cNvCxnSpPr>
                <a:stCxn id="15366" idx="1"/>
              </p:cNvCxnSpPr>
              <p:nvPr/>
            </p:nvCxnSpPr>
            <p:spPr>
              <a:xfrm flipH="1">
                <a:off x="3267075" y="3208338"/>
                <a:ext cx="3517900" cy="1554162"/>
              </a:xfrm>
              <a:prstGeom prst="straightConnector1">
                <a:avLst/>
              </a:prstGeom>
              <a:ln w="38100">
                <a:solidFill>
                  <a:srgbClr val="00B050"/>
                </a:solidFill>
                <a:tailEnd type="arrow"/>
              </a:ln>
            </p:spPr>
            <p:style>
              <a:lnRef idx="1">
                <a:schemeClr val="accent3"/>
              </a:lnRef>
              <a:fillRef idx="0">
                <a:schemeClr val="accent3"/>
              </a:fillRef>
              <a:effectRef idx="0">
                <a:schemeClr val="accent3"/>
              </a:effectRef>
              <a:fontRef idx="minor">
                <a:schemeClr val="tx1"/>
              </a:fontRef>
            </p:style>
          </p:cxnSp>
        </p:grpSp>
        <p:pic>
          <p:nvPicPr>
            <p:cNvPr id="15366" name="Picture 6" descr="Satellite Dish"/>
            <p:cNvPicPr>
              <a:picLocks noChangeAspect="1" noChangeArrowheads="1"/>
            </p:cNvPicPr>
            <p:nvPr/>
          </p:nvPicPr>
          <p:blipFill>
            <a:blip r:embed="rId4" cstate="print"/>
            <a:srcRect/>
            <a:stretch>
              <a:fillRect/>
            </a:stretch>
          </p:blipFill>
          <p:spPr bwMode="auto">
            <a:xfrm>
              <a:off x="6937375" y="2141537"/>
              <a:ext cx="2047875" cy="2133601"/>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a:extLst/>
          </p:spPr>
        </p:pic>
      </p:grpSp>
      <p:sp>
        <p:nvSpPr>
          <p:cNvPr id="14343" name="TextBox 24"/>
          <p:cNvSpPr txBox="1">
            <a:spLocks noChangeArrowheads="1"/>
          </p:cNvSpPr>
          <p:nvPr/>
        </p:nvSpPr>
        <p:spPr bwMode="auto">
          <a:xfrm>
            <a:off x="1381125" y="526574"/>
            <a:ext cx="24399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eaLnBrk="1" hangingPunct="1"/>
            <a:r>
              <a:rPr lang="en-US" b="1" dirty="0"/>
              <a:t>Two sources of ‘amplification’ in the Middle Ear</a:t>
            </a:r>
          </a:p>
        </p:txBody>
      </p:sp>
      <p:grpSp>
        <p:nvGrpSpPr>
          <p:cNvPr id="6" name="Group 5"/>
          <p:cNvGrpSpPr/>
          <p:nvPr/>
        </p:nvGrpSpPr>
        <p:grpSpPr>
          <a:xfrm>
            <a:off x="3889375" y="381000"/>
            <a:ext cx="4646059" cy="1562100"/>
            <a:chOff x="3889375" y="381000"/>
            <a:chExt cx="4646059" cy="1562100"/>
          </a:xfrm>
        </p:grpSpPr>
        <p:pic>
          <p:nvPicPr>
            <p:cNvPr id="5" name="Picture 39" descr="shovel_animation"/>
            <p:cNvPicPr>
              <a:picLocks noChangeAspect="1" noChangeArrowheads="1" noCrop="1"/>
            </p:cNvPicPr>
            <p:nvPr/>
          </p:nvPicPr>
          <p:blipFill>
            <a:blip r:embed="rId5" cstate="print"/>
            <a:srcRect/>
            <a:stretch>
              <a:fillRect/>
            </a:stretch>
          </p:blipFill>
          <p:spPr bwMode="auto">
            <a:xfrm>
              <a:off x="3889375" y="381000"/>
              <a:ext cx="1152525" cy="1562100"/>
            </a:xfrm>
            <a:prstGeom prst="rect">
              <a:avLst/>
            </a:prstGeom>
            <a:ln w="28575">
              <a:solidFill>
                <a:srgbClr val="FF0000"/>
              </a:solidFill>
              <a:miter lim="800000"/>
              <a:headEnd/>
              <a:tailEnd/>
            </a:ln>
            <a:effectLst>
              <a:outerShdw blurRad="50800" dist="38100" dir="2700000" algn="tl" rotWithShape="0">
                <a:srgbClr val="000000">
                  <a:alpha val="43000"/>
                </a:srgbClr>
              </a:outerShdw>
            </a:effectLst>
            <a:extLst/>
          </p:spPr>
        </p:pic>
        <p:sp>
          <p:nvSpPr>
            <p:cNvPr id="4" name="TextBox 3"/>
            <p:cNvSpPr txBox="1"/>
            <p:nvPr/>
          </p:nvSpPr>
          <p:spPr>
            <a:xfrm>
              <a:off x="5178425" y="446088"/>
              <a:ext cx="3357009" cy="523220"/>
            </a:xfrm>
            <a:prstGeom prst="rect">
              <a:avLst/>
            </a:prstGeom>
            <a:noFill/>
          </p:spPr>
          <p:txBody>
            <a:bodyPr wrap="none" rtlCol="0">
              <a:spAutoFit/>
            </a:bodyPr>
            <a:lstStyle/>
            <a:p>
              <a:r>
                <a:rPr lang="en-US" sz="1400" b="1" dirty="0" smtClean="0"/>
                <a:t>Levers:</a:t>
              </a:r>
            </a:p>
            <a:p>
              <a:r>
                <a:rPr lang="en-US" sz="1400" b="1" dirty="0" smtClean="0"/>
                <a:t>Mechanical Advantage = Force x Distance</a:t>
              </a:r>
              <a:endParaRPr lang="en-US" sz="1400" b="1" dirty="0"/>
            </a:p>
          </p:txBody>
        </p:sp>
      </p:grpSp>
      <p:sp>
        <p:nvSpPr>
          <p:cNvPr id="16" name="TextBox 15"/>
          <p:cNvSpPr txBox="1"/>
          <p:nvPr/>
        </p:nvSpPr>
        <p:spPr>
          <a:xfrm>
            <a:off x="5686425" y="4283075"/>
            <a:ext cx="3203576" cy="738664"/>
          </a:xfrm>
          <a:prstGeom prst="rect">
            <a:avLst/>
          </a:prstGeom>
          <a:noFill/>
        </p:spPr>
        <p:txBody>
          <a:bodyPr wrap="square" rtlCol="0">
            <a:spAutoFit/>
          </a:bodyPr>
          <a:lstStyle/>
          <a:p>
            <a:r>
              <a:rPr lang="en-US" sz="1400" b="1" dirty="0" smtClean="0"/>
              <a:t>Parabolic Dishes:</a:t>
            </a:r>
          </a:p>
          <a:p>
            <a:r>
              <a:rPr lang="en-US" sz="1400" b="1" dirty="0" smtClean="0"/>
              <a:t>Collect weak signal across large surface and concentrate onto a smaller surface</a:t>
            </a:r>
            <a:endParaRPr lang="en-US" sz="1400" b="1"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rPr>
              <a:t>The </a:t>
            </a:r>
            <a:r>
              <a:rPr lang="en-US" dirty="0" err="1" smtClean="0">
                <a:effectLst>
                  <a:outerShdw blurRad="38100" dist="38100" dir="2700000" algn="tl">
                    <a:srgbClr val="000000">
                      <a:alpha val="43137"/>
                    </a:srgbClr>
                  </a:outerShdw>
                </a:effectLst>
              </a:rPr>
              <a:t>McGurk</a:t>
            </a:r>
            <a:r>
              <a:rPr lang="en-US" dirty="0" smtClean="0">
                <a:effectLst>
                  <a:outerShdw blurRad="38100" dist="38100" dir="2700000" algn="tl">
                    <a:srgbClr val="000000">
                      <a:alpha val="43137"/>
                    </a:srgbClr>
                  </a:outerShdw>
                </a:effectLst>
              </a:rPr>
              <a:t> Effect</a:t>
            </a:r>
          </a:p>
        </p:txBody>
      </p:sp>
      <p:sp>
        <p:nvSpPr>
          <p:cNvPr id="35843" name="Rectangle 3"/>
          <p:cNvSpPr>
            <a:spLocks noGrp="1" noChangeArrowheads="1"/>
          </p:cNvSpPr>
          <p:nvPr>
            <p:ph type="body" idx="1"/>
          </p:nvPr>
        </p:nvSpPr>
        <p:spPr/>
        <p:txBody>
          <a:bodyPr/>
          <a:lstStyle/>
          <a:p>
            <a:pPr eaLnBrk="1" hangingPunct="1"/>
            <a:r>
              <a:rPr lang="en-US" dirty="0" smtClean="0"/>
              <a:t>‘Hearing’ with your eyes. . .</a:t>
            </a:r>
          </a:p>
          <a:p>
            <a:pPr eaLnBrk="1" hangingPunct="1"/>
            <a:r>
              <a:rPr lang="en-US" dirty="0" smtClean="0"/>
              <a:t>Generate ambiguous stimulus, with conflicting auditory and visual information</a:t>
            </a:r>
          </a:p>
          <a:p>
            <a:pPr eaLnBrk="1" hangingPunct="1"/>
            <a:r>
              <a:rPr lang="en-US" dirty="0" smtClean="0"/>
              <a:t>‘Who’ are you going to believe, your eyes or your ears?</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893763" y="292100"/>
            <a:ext cx="7772400" cy="1143000"/>
          </a:xfrm>
        </p:spPr>
        <p:txBody>
          <a:bodyPr lIns="92075" tIns="46038" rIns="92075" bIns="46038"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rPr>
              <a:t>Sound Localization</a:t>
            </a:r>
          </a:p>
        </p:txBody>
      </p:sp>
      <p:sp>
        <p:nvSpPr>
          <p:cNvPr id="189443" name="Rectangle 1027"/>
          <p:cNvSpPr>
            <a:spLocks noGrp="1" noChangeArrowheads="1"/>
          </p:cNvSpPr>
          <p:nvPr>
            <p:ph type="body" idx="1"/>
          </p:nvPr>
        </p:nvSpPr>
        <p:spPr>
          <a:xfrm>
            <a:off x="1114425" y="2317750"/>
            <a:ext cx="7772400" cy="4114800"/>
          </a:xfrm>
        </p:spPr>
        <p:txBody>
          <a:bodyPr lIns="92075" tIns="46038" rIns="92075" bIns="46038"/>
          <a:lstStyle/>
          <a:p>
            <a:pPr eaLnBrk="1" hangingPunct="1"/>
            <a:r>
              <a:rPr lang="en-US" dirty="0" smtClean="0"/>
              <a:t>Doppler Shift (monaural)</a:t>
            </a:r>
          </a:p>
          <a:p>
            <a:pPr eaLnBrk="1" hangingPunct="1"/>
            <a:r>
              <a:rPr lang="en-US" dirty="0" err="1" smtClean="0"/>
              <a:t>Interaural</a:t>
            </a:r>
            <a:r>
              <a:rPr lang="en-US" dirty="0" smtClean="0"/>
              <a:t> intensity difference (Hi only)</a:t>
            </a:r>
          </a:p>
          <a:p>
            <a:pPr eaLnBrk="1" hangingPunct="1"/>
            <a:r>
              <a:rPr lang="en-US" dirty="0" err="1" smtClean="0"/>
              <a:t>Interaural</a:t>
            </a:r>
            <a:r>
              <a:rPr lang="en-US" dirty="0" smtClean="0"/>
              <a:t> time delay</a:t>
            </a:r>
          </a:p>
          <a:p>
            <a:pPr eaLnBrk="1" hangingPunct="1"/>
            <a:r>
              <a:rPr lang="en-US" dirty="0" err="1" smtClean="0"/>
              <a:t>Interaural</a:t>
            </a:r>
            <a:r>
              <a:rPr lang="en-US" dirty="0" smtClean="0"/>
              <a:t> phase difference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additive="base">
                                        <p:cTn id="7" dur="500" fill="hold"/>
                                        <p:tgtEl>
                                          <p:spTgt spid="1894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9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9443">
                                            <p:txEl>
                                              <p:pRg st="1" end="1"/>
                                            </p:txEl>
                                          </p:spTgt>
                                        </p:tgtEl>
                                        <p:attrNameLst>
                                          <p:attrName>style.visibility</p:attrName>
                                        </p:attrNameLst>
                                      </p:cBhvr>
                                      <p:to>
                                        <p:strVal val="visible"/>
                                      </p:to>
                                    </p:set>
                                    <p:anim calcmode="lin" valueType="num">
                                      <p:cBhvr additive="base">
                                        <p:cTn id="13" dur="500" fill="hold"/>
                                        <p:tgtEl>
                                          <p:spTgt spid="18944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9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9443">
                                            <p:txEl>
                                              <p:pRg st="2" end="2"/>
                                            </p:txEl>
                                          </p:spTgt>
                                        </p:tgtEl>
                                        <p:attrNameLst>
                                          <p:attrName>style.visibility</p:attrName>
                                        </p:attrNameLst>
                                      </p:cBhvr>
                                      <p:to>
                                        <p:strVal val="visible"/>
                                      </p:to>
                                    </p:set>
                                    <p:anim calcmode="lin" valueType="num">
                                      <p:cBhvr additive="base">
                                        <p:cTn id="19" dur="500" fill="hold"/>
                                        <p:tgtEl>
                                          <p:spTgt spid="18944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9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9443">
                                            <p:txEl>
                                              <p:pRg st="3" end="3"/>
                                            </p:txEl>
                                          </p:spTgt>
                                        </p:tgtEl>
                                        <p:attrNameLst>
                                          <p:attrName>style.visibility</p:attrName>
                                        </p:attrNameLst>
                                      </p:cBhvr>
                                      <p:to>
                                        <p:strVal val="visible"/>
                                      </p:to>
                                    </p:set>
                                    <p:anim calcmode="lin" valueType="num">
                                      <p:cBhvr additive="base">
                                        <p:cTn id="25" dur="500" fill="hold"/>
                                        <p:tgtEl>
                                          <p:spTgt spid="18944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94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890" name="Group 55"/>
          <p:cNvGrpSpPr>
            <a:grpSpLocks/>
          </p:cNvGrpSpPr>
          <p:nvPr/>
        </p:nvGrpSpPr>
        <p:grpSpPr bwMode="auto">
          <a:xfrm>
            <a:off x="1249363" y="0"/>
            <a:ext cx="7737475" cy="6858000"/>
            <a:chOff x="1249252" y="0"/>
            <a:chExt cx="7737586" cy="6858000"/>
          </a:xfrm>
        </p:grpSpPr>
        <p:grpSp>
          <p:nvGrpSpPr>
            <p:cNvPr id="37891" name="Group 3"/>
            <p:cNvGrpSpPr>
              <a:grpSpLocks/>
            </p:cNvGrpSpPr>
            <p:nvPr/>
          </p:nvGrpSpPr>
          <p:grpSpPr bwMode="auto">
            <a:xfrm>
              <a:off x="2860675" y="0"/>
              <a:ext cx="4249738" cy="6858000"/>
              <a:chOff x="0" y="0"/>
              <a:chExt cx="2677" cy="4320"/>
            </a:xfrm>
          </p:grpSpPr>
          <p:grpSp>
            <p:nvGrpSpPr>
              <p:cNvPr id="37939" name="Group 4"/>
              <p:cNvGrpSpPr>
                <a:grpSpLocks/>
              </p:cNvGrpSpPr>
              <p:nvPr/>
            </p:nvGrpSpPr>
            <p:grpSpPr bwMode="auto">
              <a:xfrm>
                <a:off x="0" y="0"/>
                <a:ext cx="2677" cy="4320"/>
                <a:chOff x="0" y="0"/>
                <a:chExt cx="2677" cy="4320"/>
              </a:xfrm>
            </p:grpSpPr>
            <p:grpSp>
              <p:nvGrpSpPr>
                <p:cNvPr id="37941" name="Group 5"/>
                <p:cNvGrpSpPr>
                  <a:grpSpLocks/>
                </p:cNvGrpSpPr>
                <p:nvPr/>
              </p:nvGrpSpPr>
              <p:grpSpPr bwMode="auto">
                <a:xfrm>
                  <a:off x="0" y="0"/>
                  <a:ext cx="2677" cy="4320"/>
                  <a:chOff x="0" y="0"/>
                  <a:chExt cx="2677" cy="4320"/>
                </a:xfrm>
              </p:grpSpPr>
              <p:sp>
                <p:nvSpPr>
                  <p:cNvPr id="37943" name="Rectangle 6"/>
                  <p:cNvSpPr>
                    <a:spLocks noChangeArrowheads="1"/>
                  </p:cNvSpPr>
                  <p:nvPr/>
                </p:nvSpPr>
                <p:spPr bwMode="auto">
                  <a:xfrm>
                    <a:off x="0" y="0"/>
                    <a:ext cx="2677"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solidFill>
                        <a:schemeClr val="bg1"/>
                      </a:solidFill>
                    </a:endParaRPr>
                  </a:p>
                </p:txBody>
              </p:sp>
              <p:pic>
                <p:nvPicPr>
                  <p:cNvPr id="3794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 y="0"/>
                    <a:ext cx="220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942" name="Text Box 8"/>
                <p:cNvSpPr txBox="1">
                  <a:spLocks noChangeArrowheads="1"/>
                </p:cNvSpPr>
                <p:nvPr/>
              </p:nvSpPr>
              <p:spPr bwMode="auto">
                <a:xfrm>
                  <a:off x="88" y="3037"/>
                  <a:ext cx="52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2400" b="1">
                      <a:latin typeface="Arial" pitchFamily="34" charset="0"/>
                    </a:rPr>
                    <a:t>Rat</a:t>
                  </a:r>
                </a:p>
                <a:p>
                  <a:pPr algn="ctr"/>
                  <a:r>
                    <a:rPr lang="en-US" sz="2400" b="1">
                      <a:latin typeface="Arial" pitchFamily="34" charset="0"/>
                    </a:rPr>
                    <a:t>CNS</a:t>
                  </a:r>
                </a:p>
              </p:txBody>
            </p:sp>
          </p:grpSp>
          <p:sp>
            <p:nvSpPr>
              <p:cNvPr id="37940" name="Text Box 9"/>
              <p:cNvSpPr txBox="1">
                <a:spLocks noChangeArrowheads="1"/>
              </p:cNvSpPr>
              <p:nvPr/>
            </p:nvSpPr>
            <p:spPr bwMode="auto">
              <a:xfrm>
                <a:off x="2233" y="3028"/>
                <a:ext cx="11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r"/>
                <a:endParaRPr lang="en-US" sz="1600">
                  <a:latin typeface="Arial" pitchFamily="34" charset="0"/>
                </a:endParaRPr>
              </a:p>
              <a:p>
                <a:pPr algn="r"/>
                <a:endParaRPr lang="en-US" sz="1600">
                  <a:latin typeface="Arial" pitchFamily="34" charset="0"/>
                </a:endParaRPr>
              </a:p>
            </p:txBody>
          </p:sp>
        </p:grpSp>
        <p:sp>
          <p:nvSpPr>
            <p:cNvPr id="37892" name="Text Box 10"/>
            <p:cNvSpPr txBox="1">
              <a:spLocks noChangeArrowheads="1"/>
            </p:cNvSpPr>
            <p:nvPr/>
          </p:nvSpPr>
          <p:spPr bwMode="auto">
            <a:xfrm>
              <a:off x="5373688" y="587375"/>
              <a:ext cx="25733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3200">
                  <a:latin typeface="Times New Roman" pitchFamily="18" charset="0"/>
                </a:rPr>
                <a:t>Telencephalon</a:t>
              </a:r>
            </a:p>
            <a:p>
              <a:r>
                <a:rPr lang="en-US" sz="1600" b="1">
                  <a:latin typeface="Arial" pitchFamily="34" charset="0"/>
                </a:rPr>
                <a:t>WHAT?</a:t>
              </a:r>
              <a:endParaRPr lang="en-US" sz="3200">
                <a:latin typeface="Times New Roman" pitchFamily="18" charset="0"/>
              </a:endParaRPr>
            </a:p>
          </p:txBody>
        </p:sp>
        <p:sp>
          <p:nvSpPr>
            <p:cNvPr id="37893" name="Text Box 11"/>
            <p:cNvSpPr txBox="1">
              <a:spLocks noChangeArrowheads="1"/>
            </p:cNvSpPr>
            <p:nvPr/>
          </p:nvSpPr>
          <p:spPr bwMode="auto">
            <a:xfrm>
              <a:off x="6753225" y="1952625"/>
              <a:ext cx="17875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3200">
                  <a:latin typeface="Times New Roman" pitchFamily="18" charset="0"/>
                </a:rPr>
                <a:t>Thalamus</a:t>
              </a:r>
            </a:p>
            <a:p>
              <a:r>
                <a:rPr lang="en-US" sz="1600" b="1">
                  <a:latin typeface="Arial" pitchFamily="34" charset="0"/>
                </a:rPr>
                <a:t>relay, feedback</a:t>
              </a:r>
              <a:endParaRPr lang="en-US" sz="3200">
                <a:latin typeface="Times New Roman" pitchFamily="18" charset="0"/>
              </a:endParaRPr>
            </a:p>
          </p:txBody>
        </p:sp>
        <p:sp>
          <p:nvSpPr>
            <p:cNvPr id="37894" name="Text Box 12"/>
            <p:cNvSpPr txBox="1">
              <a:spLocks noChangeArrowheads="1"/>
            </p:cNvSpPr>
            <p:nvPr/>
          </p:nvSpPr>
          <p:spPr bwMode="auto">
            <a:xfrm>
              <a:off x="6677025" y="4287838"/>
              <a:ext cx="23098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3200">
                  <a:latin typeface="Times New Roman" pitchFamily="18" charset="0"/>
                </a:rPr>
                <a:t>Spinal Cord</a:t>
              </a:r>
            </a:p>
            <a:p>
              <a:r>
                <a:rPr lang="en-US" sz="1600" b="1">
                  <a:latin typeface="Arial" pitchFamily="34" charset="0"/>
                </a:rPr>
                <a:t>reflexes, input, output</a:t>
              </a:r>
              <a:endParaRPr lang="en-US" sz="3200">
                <a:latin typeface="Times New Roman" pitchFamily="18" charset="0"/>
              </a:endParaRPr>
            </a:p>
          </p:txBody>
        </p:sp>
        <p:sp>
          <p:nvSpPr>
            <p:cNvPr id="37895" name="Text Box 13"/>
            <p:cNvSpPr txBox="1">
              <a:spLocks noChangeArrowheads="1"/>
            </p:cNvSpPr>
            <p:nvPr/>
          </p:nvSpPr>
          <p:spPr bwMode="auto">
            <a:xfrm>
              <a:off x="6813550" y="3114675"/>
              <a:ext cx="17123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3200">
                  <a:latin typeface="Times New Roman" pitchFamily="18" charset="0"/>
                </a:rPr>
                <a:t>Midbrain</a:t>
              </a:r>
            </a:p>
            <a:p>
              <a:r>
                <a:rPr lang="en-US" sz="1600" b="1">
                  <a:latin typeface="Arial" pitchFamily="34" charset="0"/>
                </a:rPr>
                <a:t>WHERE?</a:t>
              </a:r>
              <a:endParaRPr lang="en-US" sz="3200">
                <a:latin typeface="Times New Roman" pitchFamily="18" charset="0"/>
              </a:endParaRPr>
            </a:p>
          </p:txBody>
        </p:sp>
        <p:grpSp>
          <p:nvGrpSpPr>
            <p:cNvPr id="37896" name="Group 14"/>
            <p:cNvGrpSpPr>
              <a:grpSpLocks/>
            </p:cNvGrpSpPr>
            <p:nvPr/>
          </p:nvGrpSpPr>
          <p:grpSpPr bwMode="auto">
            <a:xfrm>
              <a:off x="5292725" y="2144713"/>
              <a:ext cx="1566863" cy="2811462"/>
              <a:chOff x="3334" y="1351"/>
              <a:chExt cx="987" cy="1771"/>
            </a:xfrm>
          </p:grpSpPr>
          <p:sp>
            <p:nvSpPr>
              <p:cNvPr id="37936" name="Line 15"/>
              <p:cNvSpPr>
                <a:spLocks noChangeShapeType="1"/>
              </p:cNvSpPr>
              <p:nvPr/>
            </p:nvSpPr>
            <p:spPr bwMode="auto">
              <a:xfrm>
                <a:off x="3462" y="1351"/>
                <a:ext cx="859" cy="78"/>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937" name="Line 16"/>
              <p:cNvSpPr>
                <a:spLocks noChangeShapeType="1"/>
              </p:cNvSpPr>
              <p:nvPr/>
            </p:nvSpPr>
            <p:spPr bwMode="auto">
              <a:xfrm>
                <a:off x="3367" y="1677"/>
                <a:ext cx="942" cy="445"/>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938" name="Line 17"/>
              <p:cNvSpPr>
                <a:spLocks noChangeShapeType="1"/>
              </p:cNvSpPr>
              <p:nvPr/>
            </p:nvSpPr>
            <p:spPr bwMode="auto">
              <a:xfrm flipV="1">
                <a:off x="3334" y="2882"/>
                <a:ext cx="917" cy="24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37897" name="Group 18"/>
            <p:cNvGrpSpPr>
              <a:grpSpLocks/>
            </p:cNvGrpSpPr>
            <p:nvPr/>
          </p:nvGrpSpPr>
          <p:grpSpPr bwMode="auto">
            <a:xfrm>
              <a:off x="4686300" y="2655888"/>
              <a:ext cx="125413" cy="3025775"/>
              <a:chOff x="2952" y="1673"/>
              <a:chExt cx="79" cy="1906"/>
            </a:xfrm>
          </p:grpSpPr>
          <p:sp>
            <p:nvSpPr>
              <p:cNvPr id="37934" name="Line 19"/>
              <p:cNvSpPr>
                <a:spLocks noChangeShapeType="1"/>
              </p:cNvSpPr>
              <p:nvPr/>
            </p:nvSpPr>
            <p:spPr bwMode="auto">
              <a:xfrm flipV="1">
                <a:off x="2992" y="1673"/>
                <a:ext cx="0" cy="188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35" name="Oval 20"/>
              <p:cNvSpPr>
                <a:spLocks noChangeArrowheads="1"/>
              </p:cNvSpPr>
              <p:nvPr/>
            </p:nvSpPr>
            <p:spPr bwMode="auto">
              <a:xfrm>
                <a:off x="2952" y="3492"/>
                <a:ext cx="79" cy="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grpSp>
        <p:grpSp>
          <p:nvGrpSpPr>
            <p:cNvPr id="37898" name="Group 21"/>
            <p:cNvGrpSpPr>
              <a:grpSpLocks/>
            </p:cNvGrpSpPr>
            <p:nvPr/>
          </p:nvGrpSpPr>
          <p:grpSpPr bwMode="auto">
            <a:xfrm>
              <a:off x="4276725" y="1892300"/>
              <a:ext cx="125413" cy="3789363"/>
              <a:chOff x="2694" y="1192"/>
              <a:chExt cx="79" cy="2387"/>
            </a:xfrm>
          </p:grpSpPr>
          <p:sp>
            <p:nvSpPr>
              <p:cNvPr id="37932" name="Line 22"/>
              <p:cNvSpPr>
                <a:spLocks noChangeShapeType="1"/>
              </p:cNvSpPr>
              <p:nvPr/>
            </p:nvSpPr>
            <p:spPr bwMode="auto">
              <a:xfrm flipV="1">
                <a:off x="2728" y="1192"/>
                <a:ext cx="0" cy="236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33" name="Oval 23"/>
              <p:cNvSpPr>
                <a:spLocks noChangeArrowheads="1"/>
              </p:cNvSpPr>
              <p:nvPr/>
            </p:nvSpPr>
            <p:spPr bwMode="auto">
              <a:xfrm>
                <a:off x="2694" y="3492"/>
                <a:ext cx="79" cy="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grpSp>
        <p:grpSp>
          <p:nvGrpSpPr>
            <p:cNvPr id="37899" name="Group 24"/>
            <p:cNvGrpSpPr>
              <a:grpSpLocks/>
            </p:cNvGrpSpPr>
            <p:nvPr/>
          </p:nvGrpSpPr>
          <p:grpSpPr bwMode="auto">
            <a:xfrm>
              <a:off x="3219450" y="1962150"/>
              <a:ext cx="1028700" cy="138113"/>
              <a:chOff x="2028" y="1236"/>
              <a:chExt cx="648" cy="87"/>
            </a:xfrm>
          </p:grpSpPr>
          <p:sp>
            <p:nvSpPr>
              <p:cNvPr id="37930" name="Line 25"/>
              <p:cNvSpPr>
                <a:spLocks noChangeShapeType="1"/>
              </p:cNvSpPr>
              <p:nvPr/>
            </p:nvSpPr>
            <p:spPr bwMode="auto">
              <a:xfrm flipH="1">
                <a:off x="2060" y="1275"/>
                <a:ext cx="616" cy="0"/>
              </a:xfrm>
              <a:prstGeom prst="line">
                <a:avLst/>
              </a:prstGeom>
              <a:noFill/>
              <a:ln w="28575">
                <a:solidFill>
                  <a:srgbClr val="9933F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31" name="Oval 26"/>
              <p:cNvSpPr>
                <a:spLocks noChangeArrowheads="1"/>
              </p:cNvSpPr>
              <p:nvPr/>
            </p:nvSpPr>
            <p:spPr bwMode="auto">
              <a:xfrm>
                <a:off x="2028" y="1236"/>
                <a:ext cx="79" cy="87"/>
              </a:xfrm>
              <a:prstGeom prst="ellipse">
                <a:avLst/>
              </a:prstGeom>
              <a:solidFill>
                <a:srgbClr val="9933FF"/>
              </a:solidFill>
              <a:ln w="9525">
                <a:solidFill>
                  <a:srgbClr val="9933FF"/>
                </a:solidFill>
                <a:round/>
                <a:headEnd/>
                <a:tailEnd/>
              </a:ln>
            </p:spPr>
            <p:txBody>
              <a:bodyPr wrap="none" anchor="ctr"/>
              <a:lstStyle/>
              <a:p>
                <a:pPr eaLnBrk="0" hangingPunct="0"/>
                <a:endParaRPr lang="en-US"/>
              </a:p>
            </p:txBody>
          </p:sp>
        </p:grpSp>
        <p:grpSp>
          <p:nvGrpSpPr>
            <p:cNvPr id="37900" name="Group 31"/>
            <p:cNvGrpSpPr>
              <a:grpSpLocks/>
            </p:cNvGrpSpPr>
            <p:nvPr/>
          </p:nvGrpSpPr>
          <p:grpSpPr bwMode="auto">
            <a:xfrm>
              <a:off x="1687513" y="1812925"/>
              <a:ext cx="2600325" cy="581025"/>
              <a:chOff x="1063" y="1142"/>
              <a:chExt cx="1638" cy="366"/>
            </a:xfrm>
          </p:grpSpPr>
          <p:sp>
            <p:nvSpPr>
              <p:cNvPr id="37927" name="Line 32"/>
              <p:cNvSpPr>
                <a:spLocks noChangeShapeType="1"/>
              </p:cNvSpPr>
              <p:nvPr/>
            </p:nvSpPr>
            <p:spPr bwMode="auto">
              <a:xfrm flipH="1">
                <a:off x="2060" y="1200"/>
                <a:ext cx="61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28" name="Oval 33"/>
              <p:cNvSpPr>
                <a:spLocks noChangeArrowheads="1"/>
              </p:cNvSpPr>
              <p:nvPr/>
            </p:nvSpPr>
            <p:spPr bwMode="auto">
              <a:xfrm>
                <a:off x="2622" y="1158"/>
                <a:ext cx="79" cy="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37929" name="Text Box 34"/>
              <p:cNvSpPr txBox="1">
                <a:spLocks noChangeArrowheads="1"/>
              </p:cNvSpPr>
              <p:nvPr/>
            </p:nvSpPr>
            <p:spPr bwMode="auto">
              <a:xfrm>
                <a:off x="1063" y="1142"/>
                <a:ext cx="106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1600" b="1">
                    <a:solidFill>
                      <a:srgbClr val="FF0000"/>
                    </a:solidFill>
                    <a:latin typeface="Arial" pitchFamily="34" charset="0"/>
                  </a:rPr>
                  <a:t>Primary</a:t>
                </a:r>
              </a:p>
              <a:p>
                <a:pPr algn="ctr"/>
                <a:r>
                  <a:rPr lang="en-US" sz="1600" b="1">
                    <a:solidFill>
                      <a:srgbClr val="FF0000"/>
                    </a:solidFill>
                    <a:latin typeface="Arial" pitchFamily="34" charset="0"/>
                  </a:rPr>
                  <a:t>Sensory Cortex</a:t>
                </a:r>
              </a:p>
            </p:txBody>
          </p:sp>
        </p:grpSp>
        <p:grpSp>
          <p:nvGrpSpPr>
            <p:cNvPr id="37901" name="Group 35"/>
            <p:cNvGrpSpPr>
              <a:grpSpLocks/>
            </p:cNvGrpSpPr>
            <p:nvPr/>
          </p:nvGrpSpPr>
          <p:grpSpPr bwMode="auto">
            <a:xfrm>
              <a:off x="2122488" y="593725"/>
              <a:ext cx="3025775" cy="4806950"/>
              <a:chOff x="1337" y="374"/>
              <a:chExt cx="1906" cy="3028"/>
            </a:xfrm>
          </p:grpSpPr>
          <p:sp>
            <p:nvSpPr>
              <p:cNvPr id="37921" name="Line 36"/>
              <p:cNvSpPr>
                <a:spLocks noChangeShapeType="1"/>
              </p:cNvSpPr>
              <p:nvPr/>
            </p:nvSpPr>
            <p:spPr bwMode="auto">
              <a:xfrm flipH="1">
                <a:off x="2068" y="747"/>
                <a:ext cx="75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2" name="Line 37"/>
              <p:cNvSpPr>
                <a:spLocks noChangeShapeType="1"/>
              </p:cNvSpPr>
              <p:nvPr/>
            </p:nvSpPr>
            <p:spPr bwMode="auto">
              <a:xfrm>
                <a:off x="2818" y="742"/>
                <a:ext cx="0" cy="135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3" name="Line 38"/>
              <p:cNvSpPr>
                <a:spLocks noChangeShapeType="1"/>
              </p:cNvSpPr>
              <p:nvPr/>
            </p:nvSpPr>
            <p:spPr bwMode="auto">
              <a:xfrm>
                <a:off x="2815" y="2091"/>
                <a:ext cx="42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4" name="Line 39"/>
              <p:cNvSpPr>
                <a:spLocks noChangeShapeType="1"/>
              </p:cNvSpPr>
              <p:nvPr/>
            </p:nvSpPr>
            <p:spPr bwMode="auto">
              <a:xfrm flipH="1">
                <a:off x="3241" y="2084"/>
                <a:ext cx="1" cy="131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25" name="Oval 40"/>
              <p:cNvSpPr>
                <a:spLocks noChangeArrowheads="1"/>
              </p:cNvSpPr>
              <p:nvPr/>
            </p:nvSpPr>
            <p:spPr bwMode="auto">
              <a:xfrm>
                <a:off x="2046" y="708"/>
                <a:ext cx="79" cy="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37926" name="Text Box 41"/>
              <p:cNvSpPr txBox="1">
                <a:spLocks noChangeArrowheads="1"/>
              </p:cNvSpPr>
              <p:nvPr/>
            </p:nvSpPr>
            <p:spPr bwMode="auto">
              <a:xfrm>
                <a:off x="1337" y="374"/>
                <a:ext cx="91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1600" b="1">
                    <a:solidFill>
                      <a:schemeClr val="accent2"/>
                    </a:solidFill>
                    <a:latin typeface="Arial" pitchFamily="34" charset="0"/>
                  </a:rPr>
                  <a:t>Primary</a:t>
                </a:r>
              </a:p>
              <a:p>
                <a:pPr algn="ctr"/>
                <a:r>
                  <a:rPr lang="en-US" sz="1600" b="1">
                    <a:solidFill>
                      <a:schemeClr val="accent2"/>
                    </a:solidFill>
                    <a:latin typeface="Arial" pitchFamily="34" charset="0"/>
                  </a:rPr>
                  <a:t>Motor Cortex</a:t>
                </a:r>
              </a:p>
            </p:txBody>
          </p:sp>
        </p:grpSp>
        <p:grpSp>
          <p:nvGrpSpPr>
            <p:cNvPr id="37902" name="Group 42"/>
            <p:cNvGrpSpPr>
              <a:grpSpLocks/>
            </p:cNvGrpSpPr>
            <p:nvPr/>
          </p:nvGrpSpPr>
          <p:grpSpPr bwMode="auto">
            <a:xfrm>
              <a:off x="5119688" y="5305425"/>
              <a:ext cx="3181350" cy="336550"/>
              <a:chOff x="3198" y="3342"/>
              <a:chExt cx="2004" cy="212"/>
            </a:xfrm>
          </p:grpSpPr>
          <p:sp>
            <p:nvSpPr>
              <p:cNvPr id="37918" name="Line 43"/>
              <p:cNvSpPr>
                <a:spLocks noChangeShapeType="1"/>
              </p:cNvSpPr>
              <p:nvPr/>
            </p:nvSpPr>
            <p:spPr bwMode="auto">
              <a:xfrm>
                <a:off x="3233" y="3452"/>
                <a:ext cx="105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9" name="Oval 44"/>
              <p:cNvSpPr>
                <a:spLocks noChangeArrowheads="1"/>
              </p:cNvSpPr>
              <p:nvPr/>
            </p:nvSpPr>
            <p:spPr bwMode="auto">
              <a:xfrm>
                <a:off x="3198" y="3408"/>
                <a:ext cx="79" cy="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37920" name="Text Box 45"/>
              <p:cNvSpPr txBox="1">
                <a:spLocks noChangeArrowheads="1"/>
              </p:cNvSpPr>
              <p:nvPr/>
            </p:nvSpPr>
            <p:spPr bwMode="auto">
              <a:xfrm>
                <a:off x="4296" y="3342"/>
                <a:ext cx="9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r"/>
                <a:r>
                  <a:rPr lang="en-US" sz="1600" b="1">
                    <a:solidFill>
                      <a:schemeClr val="accent2"/>
                    </a:solidFill>
                    <a:latin typeface="Arial" pitchFamily="34" charset="0"/>
                  </a:rPr>
                  <a:t>Motor output</a:t>
                </a:r>
              </a:p>
            </p:txBody>
          </p:sp>
        </p:grpSp>
        <p:grpSp>
          <p:nvGrpSpPr>
            <p:cNvPr id="37903" name="Group 46"/>
            <p:cNvGrpSpPr>
              <a:grpSpLocks/>
            </p:cNvGrpSpPr>
            <p:nvPr/>
          </p:nvGrpSpPr>
          <p:grpSpPr bwMode="auto">
            <a:xfrm>
              <a:off x="3230563" y="1306513"/>
              <a:ext cx="117475" cy="496887"/>
              <a:chOff x="2040" y="808"/>
              <a:chExt cx="74" cy="313"/>
            </a:xfrm>
          </p:grpSpPr>
          <p:sp>
            <p:nvSpPr>
              <p:cNvPr id="37916" name="Oval 47"/>
              <p:cNvSpPr>
                <a:spLocks noChangeArrowheads="1"/>
              </p:cNvSpPr>
              <p:nvPr/>
            </p:nvSpPr>
            <p:spPr bwMode="auto">
              <a:xfrm>
                <a:off x="2040" y="1040"/>
                <a:ext cx="74" cy="81"/>
              </a:xfrm>
              <a:prstGeom prst="ellipse">
                <a:avLst/>
              </a:prstGeom>
              <a:solidFill>
                <a:srgbClr val="9933FF"/>
              </a:solidFill>
              <a:ln w="9525">
                <a:solidFill>
                  <a:srgbClr val="9933FF"/>
                </a:solidFill>
                <a:round/>
                <a:headEnd/>
                <a:tailEnd/>
              </a:ln>
            </p:spPr>
            <p:txBody>
              <a:bodyPr wrap="none" anchor="ctr"/>
              <a:lstStyle/>
              <a:p>
                <a:pPr eaLnBrk="0" hangingPunct="0"/>
                <a:endParaRPr lang="en-US"/>
              </a:p>
            </p:txBody>
          </p:sp>
          <p:sp>
            <p:nvSpPr>
              <p:cNvPr id="37917" name="Line 48"/>
              <p:cNvSpPr>
                <a:spLocks noChangeShapeType="1"/>
              </p:cNvSpPr>
              <p:nvPr/>
            </p:nvSpPr>
            <p:spPr bwMode="auto">
              <a:xfrm flipV="1">
                <a:off x="2080" y="808"/>
                <a:ext cx="0" cy="256"/>
              </a:xfrm>
              <a:prstGeom prst="line">
                <a:avLst/>
              </a:prstGeom>
              <a:noFill/>
              <a:ln w="28575">
                <a:solidFill>
                  <a:srgbClr val="99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904" name="Group 51"/>
            <p:cNvGrpSpPr>
              <a:grpSpLocks/>
            </p:cNvGrpSpPr>
            <p:nvPr/>
          </p:nvGrpSpPr>
          <p:grpSpPr bwMode="auto">
            <a:xfrm>
              <a:off x="4321175" y="5707063"/>
              <a:ext cx="4251325" cy="366712"/>
              <a:chOff x="2722" y="3595"/>
              <a:chExt cx="2678" cy="231"/>
            </a:xfrm>
          </p:grpSpPr>
          <p:grpSp>
            <p:nvGrpSpPr>
              <p:cNvPr id="37910" name="Group 27"/>
              <p:cNvGrpSpPr>
                <a:grpSpLocks/>
              </p:cNvGrpSpPr>
              <p:nvPr/>
            </p:nvGrpSpPr>
            <p:grpSpPr bwMode="auto">
              <a:xfrm>
                <a:off x="2722" y="3614"/>
                <a:ext cx="2678" cy="212"/>
                <a:chOff x="2732" y="3494"/>
                <a:chExt cx="2678" cy="212"/>
              </a:xfrm>
            </p:grpSpPr>
            <p:sp>
              <p:nvSpPr>
                <p:cNvPr id="37913" name="Line 28"/>
                <p:cNvSpPr>
                  <a:spLocks noChangeShapeType="1"/>
                </p:cNvSpPr>
                <p:nvPr/>
              </p:nvSpPr>
              <p:spPr bwMode="auto">
                <a:xfrm>
                  <a:off x="2732" y="3600"/>
                  <a:ext cx="17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4" name="Oval 29"/>
                <p:cNvSpPr>
                  <a:spLocks noChangeArrowheads="1"/>
                </p:cNvSpPr>
                <p:nvPr/>
              </p:nvSpPr>
              <p:spPr bwMode="auto">
                <a:xfrm>
                  <a:off x="4381" y="3561"/>
                  <a:ext cx="79" cy="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37915" name="Text Box 30"/>
                <p:cNvSpPr txBox="1">
                  <a:spLocks noChangeArrowheads="1"/>
                </p:cNvSpPr>
                <p:nvPr/>
              </p:nvSpPr>
              <p:spPr bwMode="auto">
                <a:xfrm>
                  <a:off x="4441" y="3494"/>
                  <a:ext cx="9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r"/>
                  <a:r>
                    <a:rPr lang="en-US" sz="1600" b="1">
                      <a:solidFill>
                        <a:srgbClr val="FF0000"/>
                      </a:solidFill>
                      <a:latin typeface="Arial" pitchFamily="34" charset="0"/>
                    </a:rPr>
                    <a:t>Sensory input</a:t>
                  </a:r>
                </a:p>
              </p:txBody>
            </p:sp>
          </p:grpSp>
          <p:sp>
            <p:nvSpPr>
              <p:cNvPr id="37911" name="Line 49"/>
              <p:cNvSpPr>
                <a:spLocks noChangeShapeType="1"/>
              </p:cNvSpPr>
              <p:nvPr/>
            </p:nvSpPr>
            <p:spPr bwMode="auto">
              <a:xfrm>
                <a:off x="2735" y="3604"/>
                <a:ext cx="0" cy="115"/>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7912" name="Line 50"/>
              <p:cNvSpPr>
                <a:spLocks noChangeShapeType="1"/>
              </p:cNvSpPr>
              <p:nvPr/>
            </p:nvSpPr>
            <p:spPr bwMode="auto">
              <a:xfrm>
                <a:off x="2999" y="3595"/>
                <a:ext cx="0" cy="124"/>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37905" name="Group 57"/>
            <p:cNvGrpSpPr>
              <a:grpSpLocks/>
            </p:cNvGrpSpPr>
            <p:nvPr/>
          </p:nvGrpSpPr>
          <p:grpSpPr bwMode="auto">
            <a:xfrm>
              <a:off x="4691063" y="2493963"/>
              <a:ext cx="560387" cy="2906712"/>
              <a:chOff x="2955" y="1571"/>
              <a:chExt cx="353" cy="1831"/>
            </a:xfrm>
          </p:grpSpPr>
          <p:sp>
            <p:nvSpPr>
              <p:cNvPr id="37907" name="Line 53"/>
              <p:cNvSpPr>
                <a:spLocks noChangeShapeType="1"/>
              </p:cNvSpPr>
              <p:nvPr/>
            </p:nvSpPr>
            <p:spPr bwMode="auto">
              <a:xfrm rot="5400000">
                <a:off x="2406" y="2509"/>
                <a:ext cx="1786"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8" name="Oval 54"/>
              <p:cNvSpPr>
                <a:spLocks noChangeArrowheads="1"/>
              </p:cNvSpPr>
              <p:nvPr/>
            </p:nvSpPr>
            <p:spPr bwMode="auto">
              <a:xfrm>
                <a:off x="2955" y="1571"/>
                <a:ext cx="79" cy="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37909" name="Line 56"/>
              <p:cNvSpPr>
                <a:spLocks noChangeShapeType="1"/>
              </p:cNvSpPr>
              <p:nvPr/>
            </p:nvSpPr>
            <p:spPr bwMode="auto">
              <a:xfrm>
                <a:off x="3008" y="1611"/>
                <a:ext cx="3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 name="Text Box 15"/>
            <p:cNvSpPr txBox="1">
              <a:spLocks noChangeArrowheads="1"/>
            </p:cNvSpPr>
            <p:nvPr/>
          </p:nvSpPr>
          <p:spPr bwMode="auto">
            <a:xfrm>
              <a:off x="1249252" y="4565650"/>
              <a:ext cx="2871828" cy="1568450"/>
            </a:xfrm>
            <a:prstGeom prst="rect">
              <a:avLst/>
            </a:prstGeom>
            <a:solidFill>
              <a:schemeClr val="bg1"/>
            </a:solidFill>
            <a:ln w="9525">
              <a:noFill/>
              <a:miter lim="800000"/>
              <a:headEnd/>
              <a:tailEnd/>
            </a:ln>
            <a:effectLst/>
          </p:spPr>
          <p:txBody>
            <a:bodyPr>
              <a:spAutoFit/>
            </a:bodyPr>
            <a:lstStyle/>
            <a:p>
              <a:pPr algn="ctr" eaLnBrk="0" fontAlgn="auto" hangingPunct="0">
                <a:spcBef>
                  <a:spcPts val="0"/>
                </a:spcBef>
                <a:spcAft>
                  <a:spcPts val="0"/>
                </a:spcAft>
                <a:defRPr/>
              </a:pPr>
              <a:r>
                <a:rPr lang="en-US" u="sng" dirty="0">
                  <a:effectLst>
                    <a:outerShdw blurRad="38100" dist="38100" dir="2700000" algn="tl">
                      <a:srgbClr val="000000">
                        <a:alpha val="43137"/>
                      </a:srgbClr>
                    </a:outerShdw>
                  </a:effectLst>
                  <a:latin typeface="Arial" charset="0"/>
                </a:rPr>
                <a:t>GENERAL</a:t>
              </a:r>
              <a:r>
                <a:rPr lang="en-US" dirty="0">
                  <a:effectLst>
                    <a:outerShdw blurRad="38100" dist="38100" dir="2700000" algn="tl">
                      <a:srgbClr val="000000">
                        <a:alpha val="43137"/>
                      </a:srgbClr>
                    </a:outerShdw>
                  </a:effectLst>
                  <a:latin typeface="Arial" charset="0"/>
                </a:rPr>
                <a:t> Overview of Sensory System Organization</a:t>
              </a:r>
            </a:p>
          </p:txBody>
        </p:sp>
      </p:gr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p-c210a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57500"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barn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1047750"/>
            <a:ext cx="64770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9938" name="Object 1026"/>
          <p:cNvGraphicFramePr>
            <a:graphicFrameLocks/>
          </p:cNvGraphicFramePr>
          <p:nvPr/>
        </p:nvGraphicFramePr>
        <p:xfrm>
          <a:off x="2855913" y="820738"/>
          <a:ext cx="5540375" cy="5300662"/>
        </p:xfrm>
        <a:graphic>
          <a:graphicData uri="http://schemas.openxmlformats.org/presentationml/2006/ole">
            <mc:AlternateContent xmlns:mc="http://schemas.openxmlformats.org/markup-compatibility/2006">
              <mc:Choice xmlns:v="urn:schemas-microsoft-com:vml" Requires="v">
                <p:oleObj spid="_x0000_s39983" name="Image" r:id="rId4" imgW="18152381" imgH="17371429" progId="">
                  <p:embed/>
                </p:oleObj>
              </mc:Choice>
              <mc:Fallback>
                <p:oleObj name="Image" r:id="rId4" imgW="18152381" imgH="17371429" progId="">
                  <p:embed/>
                  <p:pic>
                    <p:nvPicPr>
                      <p:cNvPr id="0"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913" y="820738"/>
                        <a:ext cx="5540375" cy="530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39" name="Rectangle 1027"/>
          <p:cNvSpPr>
            <a:spLocks noChangeArrowheads="1"/>
          </p:cNvSpPr>
          <p:nvPr/>
        </p:nvSpPr>
        <p:spPr bwMode="auto">
          <a:xfrm>
            <a:off x="5006975" y="215900"/>
            <a:ext cx="1377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t>Barn Owl</a:t>
            </a:r>
          </a:p>
        </p:txBody>
      </p:sp>
      <p:sp>
        <p:nvSpPr>
          <p:cNvPr id="39940" name="Rectangle 1028"/>
          <p:cNvSpPr>
            <a:spLocks noChangeArrowheads="1"/>
          </p:cNvSpPr>
          <p:nvPr/>
        </p:nvSpPr>
        <p:spPr bwMode="auto">
          <a:xfrm>
            <a:off x="3676650" y="6283325"/>
            <a:ext cx="397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t>crooked ears detect the ‘y’ axis</a:t>
            </a:r>
          </a:p>
        </p:txBody>
      </p:sp>
      <p:pic>
        <p:nvPicPr>
          <p:cNvPr id="39941" name="Picture 1029" descr="p-c210a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857500"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0962" name="Object 2048"/>
          <p:cNvGraphicFramePr>
            <a:graphicFrameLocks/>
          </p:cNvGraphicFramePr>
          <p:nvPr/>
        </p:nvGraphicFramePr>
        <p:xfrm>
          <a:off x="1314450" y="273050"/>
          <a:ext cx="3767138" cy="6318250"/>
        </p:xfrm>
        <a:graphic>
          <a:graphicData uri="http://schemas.openxmlformats.org/presentationml/2006/ole">
            <mc:AlternateContent xmlns:mc="http://schemas.openxmlformats.org/markup-compatibility/2006">
              <mc:Choice xmlns:v="urn:schemas-microsoft-com:vml" Requires="v">
                <p:oleObj spid="_x0000_s41063" name="Image" r:id="rId4" imgW="4876190" imgH="8171429" progId="">
                  <p:embed/>
                </p:oleObj>
              </mc:Choice>
              <mc:Fallback>
                <p:oleObj name="Image" r:id="rId4" imgW="4876190" imgH="8171429" progId="">
                  <p:embed/>
                  <p:pic>
                    <p:nvPicPr>
                      <p:cNvPr id="0" name="Picture 3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50" y="273050"/>
                        <a:ext cx="3767138" cy="631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3" name="Oval 2051"/>
          <p:cNvSpPr>
            <a:spLocks noChangeArrowheads="1"/>
          </p:cNvSpPr>
          <p:nvPr/>
        </p:nvSpPr>
        <p:spPr bwMode="auto">
          <a:xfrm>
            <a:off x="5445125" y="4743450"/>
            <a:ext cx="388938" cy="388938"/>
          </a:xfrm>
          <a:prstGeom prst="ellipse">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40964" name="Oval 2052"/>
          <p:cNvSpPr>
            <a:spLocks noChangeArrowheads="1"/>
          </p:cNvSpPr>
          <p:nvPr/>
        </p:nvSpPr>
        <p:spPr bwMode="auto">
          <a:xfrm>
            <a:off x="6183313" y="4743450"/>
            <a:ext cx="388937" cy="388938"/>
          </a:xfrm>
          <a:prstGeom prst="ellipse">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40965" name="Oval 2053"/>
          <p:cNvSpPr>
            <a:spLocks noChangeArrowheads="1"/>
          </p:cNvSpPr>
          <p:nvPr/>
        </p:nvSpPr>
        <p:spPr bwMode="auto">
          <a:xfrm>
            <a:off x="6946900" y="4743450"/>
            <a:ext cx="388938" cy="388938"/>
          </a:xfrm>
          <a:prstGeom prst="ellipse">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40966" name="Oval 2054"/>
          <p:cNvSpPr>
            <a:spLocks noChangeArrowheads="1"/>
          </p:cNvSpPr>
          <p:nvPr/>
        </p:nvSpPr>
        <p:spPr bwMode="auto">
          <a:xfrm>
            <a:off x="7707313" y="4743450"/>
            <a:ext cx="388937" cy="388938"/>
          </a:xfrm>
          <a:prstGeom prst="ellipse">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40967" name="Oval 2055"/>
          <p:cNvSpPr>
            <a:spLocks noChangeArrowheads="1"/>
          </p:cNvSpPr>
          <p:nvPr/>
        </p:nvSpPr>
        <p:spPr bwMode="auto">
          <a:xfrm>
            <a:off x="8493125" y="4743450"/>
            <a:ext cx="388938" cy="388938"/>
          </a:xfrm>
          <a:prstGeom prst="ellipse">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40968" name="Rectangle 2056"/>
          <p:cNvSpPr>
            <a:spLocks noChangeArrowheads="1"/>
          </p:cNvSpPr>
          <p:nvPr/>
        </p:nvSpPr>
        <p:spPr bwMode="auto">
          <a:xfrm>
            <a:off x="5429250" y="471328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solidFill>
                  <a:srgbClr val="FF3300"/>
                </a:solidFill>
              </a:rPr>
              <a:t>A</a:t>
            </a:r>
          </a:p>
        </p:txBody>
      </p:sp>
      <p:sp>
        <p:nvSpPr>
          <p:cNvPr id="40969" name="Rectangle 2057"/>
          <p:cNvSpPr>
            <a:spLocks noChangeArrowheads="1"/>
          </p:cNvSpPr>
          <p:nvPr/>
        </p:nvSpPr>
        <p:spPr bwMode="auto">
          <a:xfrm>
            <a:off x="6184900" y="471328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solidFill>
                  <a:srgbClr val="FF3300"/>
                </a:solidFill>
              </a:rPr>
              <a:t>B</a:t>
            </a:r>
          </a:p>
        </p:txBody>
      </p:sp>
      <p:sp>
        <p:nvSpPr>
          <p:cNvPr id="40970" name="Rectangle 2058"/>
          <p:cNvSpPr>
            <a:spLocks noChangeArrowheads="1"/>
          </p:cNvSpPr>
          <p:nvPr/>
        </p:nvSpPr>
        <p:spPr bwMode="auto">
          <a:xfrm>
            <a:off x="6934200" y="471328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solidFill>
                  <a:srgbClr val="FF3300"/>
                </a:solidFill>
              </a:rPr>
              <a:t>C</a:t>
            </a:r>
          </a:p>
        </p:txBody>
      </p:sp>
      <p:sp>
        <p:nvSpPr>
          <p:cNvPr id="40971" name="Rectangle 2059"/>
          <p:cNvSpPr>
            <a:spLocks noChangeArrowheads="1"/>
          </p:cNvSpPr>
          <p:nvPr/>
        </p:nvSpPr>
        <p:spPr bwMode="auto">
          <a:xfrm>
            <a:off x="7702550" y="47196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solidFill>
                  <a:srgbClr val="FF3300"/>
                </a:solidFill>
              </a:rPr>
              <a:t>D</a:t>
            </a:r>
          </a:p>
        </p:txBody>
      </p:sp>
      <p:sp>
        <p:nvSpPr>
          <p:cNvPr id="40972" name="Rectangle 2060"/>
          <p:cNvSpPr>
            <a:spLocks noChangeArrowheads="1"/>
          </p:cNvSpPr>
          <p:nvPr/>
        </p:nvSpPr>
        <p:spPr bwMode="auto">
          <a:xfrm>
            <a:off x="8502650" y="4706938"/>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solidFill>
                  <a:srgbClr val="FF3300"/>
                </a:solidFill>
              </a:rPr>
              <a:t>E</a:t>
            </a:r>
          </a:p>
        </p:txBody>
      </p:sp>
      <p:graphicFrame>
        <p:nvGraphicFramePr>
          <p:cNvPr id="40973" name="Object 2049"/>
          <p:cNvGraphicFramePr>
            <a:graphicFrameLocks/>
          </p:cNvGraphicFramePr>
          <p:nvPr/>
        </p:nvGraphicFramePr>
        <p:xfrm>
          <a:off x="5835650" y="639763"/>
          <a:ext cx="1962150" cy="3009900"/>
        </p:xfrm>
        <a:graphic>
          <a:graphicData uri="http://schemas.openxmlformats.org/presentationml/2006/ole">
            <mc:AlternateContent xmlns:mc="http://schemas.openxmlformats.org/markup-compatibility/2006">
              <mc:Choice xmlns:v="urn:schemas-microsoft-com:vml" Requires="v">
                <p:oleObj spid="_x0000_s41064" name="Image" r:id="rId6" imgW="1971429" imgH="3019048" progId="">
                  <p:embed/>
                </p:oleObj>
              </mc:Choice>
              <mc:Fallback>
                <p:oleObj name="Image" r:id="rId6" imgW="1971429" imgH="3019048" progId="">
                  <p:embed/>
                  <p:pic>
                    <p:nvPicPr>
                      <p:cNvPr id="0" name="Picture 3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5650" y="639763"/>
                        <a:ext cx="196215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74" name="Line 2062"/>
          <p:cNvSpPr>
            <a:spLocks noChangeShapeType="1"/>
          </p:cNvSpPr>
          <p:nvPr/>
        </p:nvSpPr>
        <p:spPr bwMode="auto">
          <a:xfrm flipV="1">
            <a:off x="5691188" y="4181475"/>
            <a:ext cx="233362" cy="350838"/>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5" name="Line 2063"/>
          <p:cNvSpPr>
            <a:spLocks noChangeShapeType="1"/>
          </p:cNvSpPr>
          <p:nvPr/>
        </p:nvSpPr>
        <p:spPr bwMode="auto">
          <a:xfrm flipV="1">
            <a:off x="6442075" y="4198938"/>
            <a:ext cx="117475" cy="333375"/>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6" name="Line 2064"/>
          <p:cNvSpPr>
            <a:spLocks noChangeShapeType="1"/>
          </p:cNvSpPr>
          <p:nvPr/>
        </p:nvSpPr>
        <p:spPr bwMode="auto">
          <a:xfrm flipV="1">
            <a:off x="7143750" y="4214813"/>
            <a:ext cx="0" cy="301625"/>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7" name="Line 2065"/>
          <p:cNvSpPr>
            <a:spLocks noChangeShapeType="1"/>
          </p:cNvSpPr>
          <p:nvPr/>
        </p:nvSpPr>
        <p:spPr bwMode="auto">
          <a:xfrm flipH="1" flipV="1">
            <a:off x="7762875" y="4198938"/>
            <a:ext cx="133350" cy="300037"/>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8" name="Line 2066"/>
          <p:cNvSpPr>
            <a:spLocks noChangeShapeType="1"/>
          </p:cNvSpPr>
          <p:nvPr/>
        </p:nvSpPr>
        <p:spPr bwMode="auto">
          <a:xfrm flipH="1" flipV="1">
            <a:off x="8313738" y="4214813"/>
            <a:ext cx="317500" cy="28416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9" name="Rectangle 2067"/>
          <p:cNvSpPr>
            <a:spLocks noChangeArrowheads="1"/>
          </p:cNvSpPr>
          <p:nvPr/>
        </p:nvSpPr>
        <p:spPr bwMode="auto">
          <a:xfrm rot="-5400000">
            <a:off x="-2600325" y="3160713"/>
            <a:ext cx="639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t>The speed of the neural impulse is a constant value</a:t>
            </a:r>
          </a:p>
        </p:txBody>
      </p:sp>
      <p:sp>
        <p:nvSpPr>
          <p:cNvPr id="40980" name="Rectangle 2068"/>
          <p:cNvSpPr>
            <a:spLocks noChangeArrowheads="1"/>
          </p:cNvSpPr>
          <p:nvPr/>
        </p:nvSpPr>
        <p:spPr bwMode="auto">
          <a:xfrm>
            <a:off x="5364163" y="5783263"/>
            <a:ext cx="353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u="sng"/>
              <a:t>Summation of inputs is key</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1986" name="Object 2"/>
          <p:cNvGraphicFramePr>
            <a:graphicFrameLocks/>
          </p:cNvGraphicFramePr>
          <p:nvPr/>
        </p:nvGraphicFramePr>
        <p:xfrm>
          <a:off x="1314450" y="273050"/>
          <a:ext cx="3767138" cy="6318250"/>
        </p:xfrm>
        <a:graphic>
          <a:graphicData uri="http://schemas.openxmlformats.org/presentationml/2006/ole">
            <mc:AlternateContent xmlns:mc="http://schemas.openxmlformats.org/markup-compatibility/2006">
              <mc:Choice xmlns:v="urn:schemas-microsoft-com:vml" Requires="v">
                <p:oleObj spid="_x0000_s42103" name="Image" r:id="rId4" imgW="4876190" imgH="8171429" progId="">
                  <p:embed/>
                </p:oleObj>
              </mc:Choice>
              <mc:Fallback>
                <p:oleObj name="Image" r:id="rId4" imgW="4876190" imgH="8171429" progId="">
                  <p:embed/>
                  <p:pic>
                    <p:nvPicPr>
                      <p:cNvPr id="0" name="Picture 5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50" y="273050"/>
                        <a:ext cx="3767138" cy="631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7" name="Oval 3"/>
          <p:cNvSpPr>
            <a:spLocks noChangeArrowheads="1"/>
          </p:cNvSpPr>
          <p:nvPr/>
        </p:nvSpPr>
        <p:spPr bwMode="auto">
          <a:xfrm>
            <a:off x="5445125" y="4743450"/>
            <a:ext cx="388938" cy="388938"/>
          </a:xfrm>
          <a:prstGeom prst="ellipse">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41988" name="Oval 4"/>
          <p:cNvSpPr>
            <a:spLocks noChangeArrowheads="1"/>
          </p:cNvSpPr>
          <p:nvPr/>
        </p:nvSpPr>
        <p:spPr bwMode="auto">
          <a:xfrm>
            <a:off x="6183313" y="4743450"/>
            <a:ext cx="388937" cy="388938"/>
          </a:xfrm>
          <a:prstGeom prst="ellipse">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41989" name="Oval 5"/>
          <p:cNvSpPr>
            <a:spLocks noChangeArrowheads="1"/>
          </p:cNvSpPr>
          <p:nvPr/>
        </p:nvSpPr>
        <p:spPr bwMode="auto">
          <a:xfrm>
            <a:off x="6946900" y="4743450"/>
            <a:ext cx="388938" cy="388938"/>
          </a:xfrm>
          <a:prstGeom prst="ellipse">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41990" name="Oval 6"/>
          <p:cNvSpPr>
            <a:spLocks noChangeArrowheads="1"/>
          </p:cNvSpPr>
          <p:nvPr/>
        </p:nvSpPr>
        <p:spPr bwMode="auto">
          <a:xfrm>
            <a:off x="7707313" y="4743450"/>
            <a:ext cx="388937" cy="388938"/>
          </a:xfrm>
          <a:prstGeom prst="ellipse">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41991" name="Oval 7"/>
          <p:cNvSpPr>
            <a:spLocks noChangeArrowheads="1"/>
          </p:cNvSpPr>
          <p:nvPr/>
        </p:nvSpPr>
        <p:spPr bwMode="auto">
          <a:xfrm>
            <a:off x="8493125" y="4743450"/>
            <a:ext cx="388938" cy="388938"/>
          </a:xfrm>
          <a:prstGeom prst="ellipse">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41992" name="Rectangle 8"/>
          <p:cNvSpPr>
            <a:spLocks noChangeArrowheads="1"/>
          </p:cNvSpPr>
          <p:nvPr/>
        </p:nvSpPr>
        <p:spPr bwMode="auto">
          <a:xfrm>
            <a:off x="5429250" y="471328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solidFill>
                  <a:srgbClr val="FF3300"/>
                </a:solidFill>
              </a:rPr>
              <a:t>A</a:t>
            </a:r>
          </a:p>
        </p:txBody>
      </p:sp>
      <p:sp>
        <p:nvSpPr>
          <p:cNvPr id="41993" name="Rectangle 9"/>
          <p:cNvSpPr>
            <a:spLocks noChangeArrowheads="1"/>
          </p:cNvSpPr>
          <p:nvPr/>
        </p:nvSpPr>
        <p:spPr bwMode="auto">
          <a:xfrm>
            <a:off x="6184900" y="471328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solidFill>
                  <a:srgbClr val="FF3300"/>
                </a:solidFill>
              </a:rPr>
              <a:t>B</a:t>
            </a:r>
          </a:p>
        </p:txBody>
      </p:sp>
      <p:sp>
        <p:nvSpPr>
          <p:cNvPr id="41994" name="Rectangle 10"/>
          <p:cNvSpPr>
            <a:spLocks noChangeArrowheads="1"/>
          </p:cNvSpPr>
          <p:nvPr/>
        </p:nvSpPr>
        <p:spPr bwMode="auto">
          <a:xfrm>
            <a:off x="6934200" y="471328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solidFill>
                  <a:srgbClr val="FF3300"/>
                </a:solidFill>
              </a:rPr>
              <a:t>C</a:t>
            </a:r>
          </a:p>
        </p:txBody>
      </p:sp>
      <p:sp>
        <p:nvSpPr>
          <p:cNvPr id="41995" name="Rectangle 11"/>
          <p:cNvSpPr>
            <a:spLocks noChangeArrowheads="1"/>
          </p:cNvSpPr>
          <p:nvPr/>
        </p:nvSpPr>
        <p:spPr bwMode="auto">
          <a:xfrm>
            <a:off x="7702550" y="47196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solidFill>
                  <a:srgbClr val="FF3300"/>
                </a:solidFill>
              </a:rPr>
              <a:t>D</a:t>
            </a:r>
          </a:p>
        </p:txBody>
      </p:sp>
      <p:sp>
        <p:nvSpPr>
          <p:cNvPr id="41996" name="Rectangle 12"/>
          <p:cNvSpPr>
            <a:spLocks noChangeArrowheads="1"/>
          </p:cNvSpPr>
          <p:nvPr/>
        </p:nvSpPr>
        <p:spPr bwMode="auto">
          <a:xfrm>
            <a:off x="8502650" y="4706938"/>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solidFill>
                  <a:srgbClr val="FF3300"/>
                </a:solidFill>
              </a:rPr>
              <a:t>E</a:t>
            </a:r>
          </a:p>
        </p:txBody>
      </p:sp>
      <p:graphicFrame>
        <p:nvGraphicFramePr>
          <p:cNvPr id="41997" name="Object 13"/>
          <p:cNvGraphicFramePr>
            <a:graphicFrameLocks/>
          </p:cNvGraphicFramePr>
          <p:nvPr/>
        </p:nvGraphicFramePr>
        <p:xfrm>
          <a:off x="5892800" y="639763"/>
          <a:ext cx="1962150" cy="3009900"/>
        </p:xfrm>
        <a:graphic>
          <a:graphicData uri="http://schemas.openxmlformats.org/presentationml/2006/ole">
            <mc:AlternateContent xmlns:mc="http://schemas.openxmlformats.org/markup-compatibility/2006">
              <mc:Choice xmlns:v="urn:schemas-microsoft-com:vml" Requires="v">
                <p:oleObj spid="_x0000_s42104" name="Image" r:id="rId6" imgW="1971429" imgH="3019048" progId="">
                  <p:embed/>
                </p:oleObj>
              </mc:Choice>
              <mc:Fallback>
                <p:oleObj name="Image" r:id="rId6" imgW="1971429" imgH="3019048" progId="">
                  <p:embed/>
                  <p:pic>
                    <p:nvPicPr>
                      <p:cNvPr id="0" name="Picture 5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2800" y="639763"/>
                        <a:ext cx="196215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8" name="Rectangle 14"/>
          <p:cNvSpPr>
            <a:spLocks noChangeArrowheads="1"/>
          </p:cNvSpPr>
          <p:nvPr/>
        </p:nvSpPr>
        <p:spPr bwMode="auto">
          <a:xfrm>
            <a:off x="5364163" y="5783263"/>
            <a:ext cx="353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u="sng"/>
              <a:t>Summation of inputs is key</a:t>
            </a:r>
          </a:p>
        </p:txBody>
      </p:sp>
      <p:sp>
        <p:nvSpPr>
          <p:cNvPr id="41999" name="Text Box 20"/>
          <p:cNvSpPr txBox="1">
            <a:spLocks noChangeArrowheads="1"/>
          </p:cNvSpPr>
          <p:nvPr/>
        </p:nvSpPr>
        <p:spPr bwMode="auto">
          <a:xfrm>
            <a:off x="0" y="0"/>
            <a:ext cx="1885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2400">
                <a:latin typeface="Times New Roman" pitchFamily="18" charset="0"/>
              </a:rPr>
              <a:t>Sound Source</a:t>
            </a:r>
          </a:p>
          <a:p>
            <a:pPr algn="ctr"/>
            <a:r>
              <a:rPr lang="en-US" sz="2400">
                <a:latin typeface="Times New Roman" pitchFamily="18" charset="0"/>
              </a:rPr>
              <a:t>in Front</a:t>
            </a:r>
          </a:p>
        </p:txBody>
      </p:sp>
      <p:sp>
        <p:nvSpPr>
          <p:cNvPr id="42000" name="Text Box 21"/>
          <p:cNvSpPr txBox="1">
            <a:spLocks noChangeArrowheads="1"/>
          </p:cNvSpPr>
          <p:nvPr/>
        </p:nvSpPr>
        <p:spPr bwMode="auto">
          <a:xfrm>
            <a:off x="5218113" y="4005263"/>
            <a:ext cx="3925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2400">
                <a:latin typeface="Times New Roman" pitchFamily="18" charset="0"/>
              </a:rPr>
              <a:t>L                                            R</a:t>
            </a:r>
          </a:p>
        </p:txBody>
      </p:sp>
      <p:grpSp>
        <p:nvGrpSpPr>
          <p:cNvPr id="2" name="Group 22"/>
          <p:cNvGrpSpPr>
            <a:grpSpLocks/>
          </p:cNvGrpSpPr>
          <p:nvPr/>
        </p:nvGrpSpPr>
        <p:grpSpPr bwMode="auto">
          <a:xfrm>
            <a:off x="6696075" y="-1012825"/>
            <a:ext cx="1143000" cy="1012825"/>
            <a:chOff x="3897" y="1683"/>
            <a:chExt cx="720" cy="638"/>
          </a:xfrm>
        </p:grpSpPr>
        <p:sp>
          <p:nvSpPr>
            <p:cNvPr id="42018" name="Arc 23"/>
            <p:cNvSpPr>
              <a:spLocks/>
            </p:cNvSpPr>
            <p:nvPr/>
          </p:nvSpPr>
          <p:spPr bwMode="auto">
            <a:xfrm rot="-2297347">
              <a:off x="3897" y="1683"/>
              <a:ext cx="720" cy="63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19" name="Arc 24"/>
            <p:cNvSpPr>
              <a:spLocks/>
            </p:cNvSpPr>
            <p:nvPr/>
          </p:nvSpPr>
          <p:spPr bwMode="auto">
            <a:xfrm rot="-2297347">
              <a:off x="4012" y="1885"/>
              <a:ext cx="482" cy="4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20" name="Arc 25"/>
            <p:cNvSpPr>
              <a:spLocks/>
            </p:cNvSpPr>
            <p:nvPr/>
          </p:nvSpPr>
          <p:spPr bwMode="auto">
            <a:xfrm rot="-2297347">
              <a:off x="4084" y="2074"/>
              <a:ext cx="322" cy="2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34"/>
          <p:cNvGrpSpPr>
            <a:grpSpLocks/>
          </p:cNvGrpSpPr>
          <p:nvPr/>
        </p:nvGrpSpPr>
        <p:grpSpPr bwMode="auto">
          <a:xfrm>
            <a:off x="1639888" y="801688"/>
            <a:ext cx="2927350" cy="4200525"/>
            <a:chOff x="1033" y="505"/>
            <a:chExt cx="1844" cy="2646"/>
          </a:xfrm>
        </p:grpSpPr>
        <p:sp>
          <p:nvSpPr>
            <p:cNvPr id="42014" name="Line 16"/>
            <p:cNvSpPr>
              <a:spLocks noChangeShapeType="1"/>
            </p:cNvSpPr>
            <p:nvPr/>
          </p:nvSpPr>
          <p:spPr bwMode="auto">
            <a:xfrm rot="16200000" flipH="1">
              <a:off x="817" y="2915"/>
              <a:ext cx="47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5" name="Line 17"/>
            <p:cNvSpPr>
              <a:spLocks noChangeShapeType="1"/>
            </p:cNvSpPr>
            <p:nvPr/>
          </p:nvSpPr>
          <p:spPr bwMode="auto">
            <a:xfrm rot="16200000" flipH="1">
              <a:off x="2645" y="719"/>
              <a:ext cx="428"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6" name="Line 27"/>
            <p:cNvSpPr>
              <a:spLocks noChangeShapeType="1"/>
            </p:cNvSpPr>
            <p:nvPr/>
          </p:nvSpPr>
          <p:spPr bwMode="auto">
            <a:xfrm flipH="1" flipV="1">
              <a:off x="1033" y="2693"/>
              <a:ext cx="779"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7" name="Line 29"/>
            <p:cNvSpPr>
              <a:spLocks noChangeShapeType="1"/>
            </p:cNvSpPr>
            <p:nvPr/>
          </p:nvSpPr>
          <p:spPr bwMode="auto">
            <a:xfrm rot="10800000" flipH="1">
              <a:off x="2098" y="930"/>
              <a:ext cx="779"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35"/>
          <p:cNvGrpSpPr>
            <a:grpSpLocks/>
          </p:cNvGrpSpPr>
          <p:nvPr/>
        </p:nvGrpSpPr>
        <p:grpSpPr bwMode="auto">
          <a:xfrm>
            <a:off x="1639888" y="1493838"/>
            <a:ext cx="2927350" cy="2814637"/>
            <a:chOff x="1033" y="941"/>
            <a:chExt cx="1844" cy="1773"/>
          </a:xfrm>
        </p:grpSpPr>
        <p:sp>
          <p:nvSpPr>
            <p:cNvPr id="42010" name="Line 26"/>
            <p:cNvSpPr>
              <a:spLocks noChangeShapeType="1"/>
            </p:cNvSpPr>
            <p:nvPr/>
          </p:nvSpPr>
          <p:spPr bwMode="auto">
            <a:xfrm flipH="1" flipV="1">
              <a:off x="1033" y="2255"/>
              <a:ext cx="779"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1" name="Line 28"/>
            <p:cNvSpPr>
              <a:spLocks noChangeShapeType="1"/>
            </p:cNvSpPr>
            <p:nvPr/>
          </p:nvSpPr>
          <p:spPr bwMode="auto">
            <a:xfrm rot="10800000" flipH="1">
              <a:off x="2098" y="1374"/>
              <a:ext cx="779"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2" name="Line 30"/>
            <p:cNvSpPr>
              <a:spLocks noChangeShapeType="1"/>
            </p:cNvSpPr>
            <p:nvPr/>
          </p:nvSpPr>
          <p:spPr bwMode="auto">
            <a:xfrm rot="16200000" flipH="1">
              <a:off x="818" y="2478"/>
              <a:ext cx="47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3" name="Line 32"/>
            <p:cNvSpPr>
              <a:spLocks noChangeShapeType="1"/>
            </p:cNvSpPr>
            <p:nvPr/>
          </p:nvSpPr>
          <p:spPr bwMode="auto">
            <a:xfrm rot="16200000" flipH="1">
              <a:off x="2646" y="1155"/>
              <a:ext cx="428"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36"/>
          <p:cNvGrpSpPr>
            <a:grpSpLocks/>
          </p:cNvGrpSpPr>
          <p:nvPr/>
        </p:nvGrpSpPr>
        <p:grpSpPr bwMode="auto">
          <a:xfrm>
            <a:off x="1639888" y="2200275"/>
            <a:ext cx="2927350" cy="1441450"/>
            <a:chOff x="1033" y="1386"/>
            <a:chExt cx="1844" cy="908"/>
          </a:xfrm>
        </p:grpSpPr>
        <p:sp>
          <p:nvSpPr>
            <p:cNvPr id="42006" name="Line 18"/>
            <p:cNvSpPr>
              <a:spLocks noChangeShapeType="1"/>
            </p:cNvSpPr>
            <p:nvPr/>
          </p:nvSpPr>
          <p:spPr bwMode="auto">
            <a:xfrm rot="10800000" flipH="1">
              <a:off x="2098" y="1818"/>
              <a:ext cx="779"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7" name="Line 19"/>
            <p:cNvSpPr>
              <a:spLocks noChangeShapeType="1"/>
            </p:cNvSpPr>
            <p:nvPr/>
          </p:nvSpPr>
          <p:spPr bwMode="auto">
            <a:xfrm flipH="1" flipV="1">
              <a:off x="1033" y="1817"/>
              <a:ext cx="779"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8" name="Line 31"/>
            <p:cNvSpPr>
              <a:spLocks noChangeShapeType="1"/>
            </p:cNvSpPr>
            <p:nvPr/>
          </p:nvSpPr>
          <p:spPr bwMode="auto">
            <a:xfrm rot="16200000" flipH="1">
              <a:off x="818" y="2058"/>
              <a:ext cx="47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9" name="Line 33"/>
            <p:cNvSpPr>
              <a:spLocks noChangeShapeType="1"/>
            </p:cNvSpPr>
            <p:nvPr/>
          </p:nvSpPr>
          <p:spPr bwMode="auto">
            <a:xfrm rot="16200000" flipH="1">
              <a:off x="2645" y="1600"/>
              <a:ext cx="428"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93573" name="AutoShape 37"/>
          <p:cNvSpPr>
            <a:spLocks noChangeArrowheads="1"/>
          </p:cNvSpPr>
          <p:nvPr/>
        </p:nvSpPr>
        <p:spPr bwMode="auto">
          <a:xfrm>
            <a:off x="3008313" y="2730500"/>
            <a:ext cx="193675" cy="304800"/>
          </a:xfrm>
          <a:prstGeom prst="lightningBolt">
            <a:avLst/>
          </a:prstGeom>
          <a:solidFill>
            <a:srgbClr val="FFFF66"/>
          </a:solidFill>
          <a:ln w="9525">
            <a:solidFill>
              <a:schemeClr val="tx1"/>
            </a:solidFill>
            <a:miter lim="800000"/>
            <a:headEnd/>
            <a:tailEnd/>
          </a:ln>
        </p:spPr>
        <p:txBody>
          <a:bodyPr wrap="none" anchor="ctr"/>
          <a:lstStyle/>
          <a:p>
            <a:pPr eaLnBrk="0" hangingPunct="0"/>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777777"/>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777777"/>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par>
                          <p:cTn id="24" fill="hold" nodeType="afterGroup">
                            <p:stCondLst>
                              <p:cond delay="500"/>
                            </p:stCondLst>
                            <p:childTnLst>
                              <p:par>
                                <p:cTn id="25" presetID="55" presetClass="entr" presetSubtype="0" repeatCount="indefinite" fill="hold" grpId="0" nodeType="afterEffect">
                                  <p:stCondLst>
                                    <p:cond delay="0"/>
                                  </p:stCondLst>
                                  <p:endCondLst>
                                    <p:cond evt="onNext" delay="0">
                                      <p:tgtEl>
                                        <p:sldTgt/>
                                      </p:tgtEl>
                                    </p:cond>
                                  </p:endCondLst>
                                  <p:childTnLst>
                                    <p:set>
                                      <p:cBhvr>
                                        <p:cTn id="26" dur="1" fill="hold">
                                          <p:stCondLst>
                                            <p:cond delay="0"/>
                                          </p:stCondLst>
                                        </p:cTn>
                                        <p:tgtEl>
                                          <p:spTgt spid="193573"/>
                                        </p:tgtEl>
                                        <p:attrNameLst>
                                          <p:attrName>style.visibility</p:attrName>
                                        </p:attrNameLst>
                                      </p:cBhvr>
                                      <p:to>
                                        <p:strVal val="visible"/>
                                      </p:to>
                                    </p:set>
                                    <p:anim calcmode="lin" valueType="num">
                                      <p:cBhvr>
                                        <p:cTn id="27" dur="1000" fill="hold"/>
                                        <p:tgtEl>
                                          <p:spTgt spid="193573"/>
                                        </p:tgtEl>
                                        <p:attrNameLst>
                                          <p:attrName>ppt_w</p:attrName>
                                        </p:attrNameLst>
                                      </p:cBhvr>
                                      <p:tavLst>
                                        <p:tav tm="0">
                                          <p:val>
                                            <p:strVal val="#ppt_w*0.70"/>
                                          </p:val>
                                        </p:tav>
                                        <p:tav tm="100000">
                                          <p:val>
                                            <p:strVal val="#ppt_w"/>
                                          </p:val>
                                        </p:tav>
                                      </p:tavLst>
                                    </p:anim>
                                    <p:anim calcmode="lin" valueType="num">
                                      <p:cBhvr>
                                        <p:cTn id="28" dur="1000" fill="hold"/>
                                        <p:tgtEl>
                                          <p:spTgt spid="193573"/>
                                        </p:tgtEl>
                                        <p:attrNameLst>
                                          <p:attrName>ppt_h</p:attrName>
                                        </p:attrNameLst>
                                      </p:cBhvr>
                                      <p:tavLst>
                                        <p:tav tm="0">
                                          <p:val>
                                            <p:strVal val="#ppt_h"/>
                                          </p:val>
                                        </p:tav>
                                        <p:tav tm="100000">
                                          <p:val>
                                            <p:strVal val="#ppt_h"/>
                                          </p:val>
                                        </p:tav>
                                      </p:tavLst>
                                    </p:anim>
                                    <p:animEffect transition="in" filter="fade">
                                      <p:cBhvr>
                                        <p:cTn id="29" dur="1000"/>
                                        <p:tgtEl>
                                          <p:spTgt spid="193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7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3010" name="Object 2"/>
          <p:cNvGraphicFramePr>
            <a:graphicFrameLocks/>
          </p:cNvGraphicFramePr>
          <p:nvPr/>
        </p:nvGraphicFramePr>
        <p:xfrm>
          <a:off x="1400175" y="200025"/>
          <a:ext cx="3767138" cy="6318250"/>
        </p:xfrm>
        <a:graphic>
          <a:graphicData uri="http://schemas.openxmlformats.org/presentationml/2006/ole">
            <mc:AlternateContent xmlns:mc="http://schemas.openxmlformats.org/markup-compatibility/2006">
              <mc:Choice xmlns:v="urn:schemas-microsoft-com:vml" Requires="v">
                <p:oleObj spid="_x0000_s43130" name="Image" r:id="rId4" imgW="4876190" imgH="8171429" progId="">
                  <p:embed/>
                </p:oleObj>
              </mc:Choice>
              <mc:Fallback>
                <p:oleObj name="Image" r:id="rId4" imgW="4876190" imgH="8171429" progId="">
                  <p:embed/>
                  <p:pic>
                    <p:nvPicPr>
                      <p:cNvPr id="0" name="Picture 5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0175" y="200025"/>
                        <a:ext cx="3767138" cy="631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1" name="Oval 3"/>
          <p:cNvSpPr>
            <a:spLocks noChangeArrowheads="1"/>
          </p:cNvSpPr>
          <p:nvPr/>
        </p:nvSpPr>
        <p:spPr bwMode="auto">
          <a:xfrm>
            <a:off x="5445125" y="4743450"/>
            <a:ext cx="388938" cy="388938"/>
          </a:xfrm>
          <a:prstGeom prst="ellipse">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43012" name="Oval 4"/>
          <p:cNvSpPr>
            <a:spLocks noChangeArrowheads="1"/>
          </p:cNvSpPr>
          <p:nvPr/>
        </p:nvSpPr>
        <p:spPr bwMode="auto">
          <a:xfrm>
            <a:off x="6183313" y="4743450"/>
            <a:ext cx="388937" cy="388938"/>
          </a:xfrm>
          <a:prstGeom prst="ellipse">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43013" name="Oval 5"/>
          <p:cNvSpPr>
            <a:spLocks noChangeArrowheads="1"/>
          </p:cNvSpPr>
          <p:nvPr/>
        </p:nvSpPr>
        <p:spPr bwMode="auto">
          <a:xfrm>
            <a:off x="6946900" y="4743450"/>
            <a:ext cx="388938" cy="388938"/>
          </a:xfrm>
          <a:prstGeom prst="ellipse">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43014" name="Oval 6"/>
          <p:cNvSpPr>
            <a:spLocks noChangeArrowheads="1"/>
          </p:cNvSpPr>
          <p:nvPr/>
        </p:nvSpPr>
        <p:spPr bwMode="auto">
          <a:xfrm>
            <a:off x="7707313" y="4743450"/>
            <a:ext cx="388937" cy="388938"/>
          </a:xfrm>
          <a:prstGeom prst="ellipse">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43015" name="Oval 7"/>
          <p:cNvSpPr>
            <a:spLocks noChangeArrowheads="1"/>
          </p:cNvSpPr>
          <p:nvPr/>
        </p:nvSpPr>
        <p:spPr bwMode="auto">
          <a:xfrm>
            <a:off x="8493125" y="4743450"/>
            <a:ext cx="388938" cy="388938"/>
          </a:xfrm>
          <a:prstGeom prst="ellipse">
            <a:avLst/>
          </a:prstGeom>
          <a:solidFill>
            <a:schemeClr val="accent1"/>
          </a:solidFill>
          <a:ln w="12700">
            <a:solidFill>
              <a:schemeClr val="tx1"/>
            </a:solidFill>
            <a:round/>
            <a:headEnd/>
            <a:tailEnd/>
          </a:ln>
        </p:spPr>
        <p:txBody>
          <a:bodyPr wrap="none" anchor="ctr"/>
          <a:lstStyle/>
          <a:p>
            <a:pPr eaLnBrk="0" hangingPunct="0"/>
            <a:endParaRPr lang="en-US"/>
          </a:p>
        </p:txBody>
      </p:sp>
      <p:sp>
        <p:nvSpPr>
          <p:cNvPr id="43016" name="Rectangle 8"/>
          <p:cNvSpPr>
            <a:spLocks noChangeArrowheads="1"/>
          </p:cNvSpPr>
          <p:nvPr/>
        </p:nvSpPr>
        <p:spPr bwMode="auto">
          <a:xfrm>
            <a:off x="5429250" y="471328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solidFill>
                  <a:srgbClr val="FF3300"/>
                </a:solidFill>
              </a:rPr>
              <a:t>A</a:t>
            </a:r>
          </a:p>
        </p:txBody>
      </p:sp>
      <p:sp>
        <p:nvSpPr>
          <p:cNvPr id="43017" name="Rectangle 9"/>
          <p:cNvSpPr>
            <a:spLocks noChangeArrowheads="1"/>
          </p:cNvSpPr>
          <p:nvPr/>
        </p:nvSpPr>
        <p:spPr bwMode="auto">
          <a:xfrm>
            <a:off x="6184900" y="471328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solidFill>
                  <a:srgbClr val="FF3300"/>
                </a:solidFill>
              </a:rPr>
              <a:t>B</a:t>
            </a:r>
          </a:p>
        </p:txBody>
      </p:sp>
      <p:sp>
        <p:nvSpPr>
          <p:cNvPr id="43018" name="Rectangle 10"/>
          <p:cNvSpPr>
            <a:spLocks noChangeArrowheads="1"/>
          </p:cNvSpPr>
          <p:nvPr/>
        </p:nvSpPr>
        <p:spPr bwMode="auto">
          <a:xfrm>
            <a:off x="6934200" y="471328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solidFill>
                  <a:srgbClr val="FF3300"/>
                </a:solidFill>
              </a:rPr>
              <a:t>C</a:t>
            </a:r>
          </a:p>
        </p:txBody>
      </p:sp>
      <p:sp>
        <p:nvSpPr>
          <p:cNvPr id="43019" name="Rectangle 11"/>
          <p:cNvSpPr>
            <a:spLocks noChangeArrowheads="1"/>
          </p:cNvSpPr>
          <p:nvPr/>
        </p:nvSpPr>
        <p:spPr bwMode="auto">
          <a:xfrm>
            <a:off x="7702550" y="47196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solidFill>
                  <a:srgbClr val="FF3300"/>
                </a:solidFill>
              </a:rPr>
              <a:t>D</a:t>
            </a:r>
          </a:p>
        </p:txBody>
      </p:sp>
      <p:sp>
        <p:nvSpPr>
          <p:cNvPr id="43020" name="Rectangle 12"/>
          <p:cNvSpPr>
            <a:spLocks noChangeArrowheads="1"/>
          </p:cNvSpPr>
          <p:nvPr/>
        </p:nvSpPr>
        <p:spPr bwMode="auto">
          <a:xfrm>
            <a:off x="8502650" y="4706938"/>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solidFill>
                  <a:srgbClr val="FF3300"/>
                </a:solidFill>
              </a:rPr>
              <a:t>E</a:t>
            </a:r>
          </a:p>
        </p:txBody>
      </p:sp>
      <p:graphicFrame>
        <p:nvGraphicFramePr>
          <p:cNvPr id="43021" name="Object 13"/>
          <p:cNvGraphicFramePr>
            <a:graphicFrameLocks/>
          </p:cNvGraphicFramePr>
          <p:nvPr/>
        </p:nvGraphicFramePr>
        <p:xfrm>
          <a:off x="5835650" y="639763"/>
          <a:ext cx="1962150" cy="3009900"/>
        </p:xfrm>
        <a:graphic>
          <a:graphicData uri="http://schemas.openxmlformats.org/presentationml/2006/ole">
            <mc:AlternateContent xmlns:mc="http://schemas.openxmlformats.org/markup-compatibility/2006">
              <mc:Choice xmlns:v="urn:schemas-microsoft-com:vml" Requires="v">
                <p:oleObj spid="_x0000_s43131" name="Image" r:id="rId6" imgW="1971429" imgH="3019048" progId="">
                  <p:embed/>
                </p:oleObj>
              </mc:Choice>
              <mc:Fallback>
                <p:oleObj name="Image" r:id="rId6" imgW="1971429" imgH="3019048" progId="">
                  <p:embed/>
                  <p:pic>
                    <p:nvPicPr>
                      <p:cNvPr id="0" name="Picture 5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5650" y="639763"/>
                        <a:ext cx="196215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22" name="Rectangle 14"/>
          <p:cNvSpPr>
            <a:spLocks noChangeArrowheads="1"/>
          </p:cNvSpPr>
          <p:nvPr/>
        </p:nvSpPr>
        <p:spPr bwMode="auto">
          <a:xfrm>
            <a:off x="5364163" y="5783263"/>
            <a:ext cx="353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u="sng"/>
              <a:t>Summation of inputs is key</a:t>
            </a:r>
          </a:p>
        </p:txBody>
      </p:sp>
      <p:sp>
        <p:nvSpPr>
          <p:cNvPr id="43023" name="Text Box 15"/>
          <p:cNvSpPr txBox="1">
            <a:spLocks noChangeArrowheads="1"/>
          </p:cNvSpPr>
          <p:nvPr/>
        </p:nvSpPr>
        <p:spPr bwMode="auto">
          <a:xfrm>
            <a:off x="0" y="0"/>
            <a:ext cx="18859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2400">
                <a:latin typeface="Times New Roman" pitchFamily="18" charset="0"/>
              </a:rPr>
              <a:t>Sound Source</a:t>
            </a:r>
          </a:p>
          <a:p>
            <a:pPr algn="ctr"/>
            <a:r>
              <a:rPr lang="en-US" sz="2400">
                <a:latin typeface="Times New Roman" pitchFamily="18" charset="0"/>
              </a:rPr>
              <a:t>on</a:t>
            </a:r>
          </a:p>
          <a:p>
            <a:pPr algn="ctr"/>
            <a:r>
              <a:rPr lang="en-US" sz="2400">
                <a:latin typeface="Times New Roman" pitchFamily="18" charset="0"/>
              </a:rPr>
              <a:t>Right side</a:t>
            </a:r>
          </a:p>
        </p:txBody>
      </p:sp>
      <p:grpSp>
        <p:nvGrpSpPr>
          <p:cNvPr id="2" name="Group 40"/>
          <p:cNvGrpSpPr>
            <a:grpSpLocks/>
          </p:cNvGrpSpPr>
          <p:nvPr/>
        </p:nvGrpSpPr>
        <p:grpSpPr bwMode="auto">
          <a:xfrm>
            <a:off x="1773238" y="3502025"/>
            <a:ext cx="2857500" cy="1590675"/>
            <a:chOff x="1117" y="2206"/>
            <a:chExt cx="1800" cy="1002"/>
          </a:xfrm>
        </p:grpSpPr>
        <p:sp>
          <p:nvSpPr>
            <p:cNvPr id="43043" name="Line 18"/>
            <p:cNvSpPr>
              <a:spLocks noChangeShapeType="1"/>
            </p:cNvSpPr>
            <p:nvPr/>
          </p:nvSpPr>
          <p:spPr bwMode="auto">
            <a:xfrm rot="16200000" flipH="1">
              <a:off x="2695" y="2427"/>
              <a:ext cx="44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44" name="Line 19"/>
            <p:cNvSpPr>
              <a:spLocks noChangeShapeType="1"/>
            </p:cNvSpPr>
            <p:nvPr/>
          </p:nvSpPr>
          <p:spPr bwMode="auto">
            <a:xfrm rot="10800000" flipH="1">
              <a:off x="2192" y="2647"/>
              <a:ext cx="725"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3045" name="Group 20"/>
            <p:cNvGrpSpPr>
              <a:grpSpLocks/>
            </p:cNvGrpSpPr>
            <p:nvPr/>
          </p:nvGrpSpPr>
          <p:grpSpPr bwMode="auto">
            <a:xfrm rot="-5400000">
              <a:off x="1213" y="2552"/>
              <a:ext cx="560" cy="752"/>
              <a:chOff x="105" y="869"/>
              <a:chExt cx="560" cy="679"/>
            </a:xfrm>
          </p:grpSpPr>
          <p:sp>
            <p:nvSpPr>
              <p:cNvPr id="43046" name="Line 21"/>
              <p:cNvSpPr>
                <a:spLocks noChangeShapeType="1"/>
              </p:cNvSpPr>
              <p:nvPr/>
            </p:nvSpPr>
            <p:spPr bwMode="auto">
              <a:xfrm flipH="1">
                <a:off x="105" y="887"/>
                <a:ext cx="56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47" name="Line 22"/>
              <p:cNvSpPr>
                <a:spLocks noChangeShapeType="1"/>
              </p:cNvSpPr>
              <p:nvPr/>
            </p:nvSpPr>
            <p:spPr bwMode="auto">
              <a:xfrm rot="5400000" flipH="1" flipV="1">
                <a:off x="323" y="1209"/>
                <a:ext cx="679"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43025" name="Text Box 24"/>
          <p:cNvSpPr txBox="1">
            <a:spLocks noChangeArrowheads="1"/>
          </p:cNvSpPr>
          <p:nvPr/>
        </p:nvSpPr>
        <p:spPr bwMode="auto">
          <a:xfrm>
            <a:off x="5218113" y="4148138"/>
            <a:ext cx="3925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2400">
                <a:latin typeface="Times New Roman" pitchFamily="18" charset="0"/>
              </a:rPr>
              <a:t>L                                            R</a:t>
            </a:r>
          </a:p>
        </p:txBody>
      </p:sp>
      <p:grpSp>
        <p:nvGrpSpPr>
          <p:cNvPr id="4" name="Group 25"/>
          <p:cNvGrpSpPr>
            <a:grpSpLocks/>
          </p:cNvGrpSpPr>
          <p:nvPr/>
        </p:nvGrpSpPr>
        <p:grpSpPr bwMode="auto">
          <a:xfrm rot="-5250635">
            <a:off x="4789488" y="892175"/>
            <a:ext cx="1143000" cy="1012825"/>
            <a:chOff x="3897" y="1683"/>
            <a:chExt cx="720" cy="638"/>
          </a:xfrm>
        </p:grpSpPr>
        <p:sp>
          <p:nvSpPr>
            <p:cNvPr id="43040" name="Arc 26"/>
            <p:cNvSpPr>
              <a:spLocks/>
            </p:cNvSpPr>
            <p:nvPr/>
          </p:nvSpPr>
          <p:spPr bwMode="auto">
            <a:xfrm rot="-2297347">
              <a:off x="3897" y="1683"/>
              <a:ext cx="720" cy="63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43041" name="Arc 27"/>
            <p:cNvSpPr>
              <a:spLocks/>
            </p:cNvSpPr>
            <p:nvPr/>
          </p:nvSpPr>
          <p:spPr bwMode="auto">
            <a:xfrm rot="-2297347">
              <a:off x="4012" y="1885"/>
              <a:ext cx="482" cy="4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43042" name="Arc 28"/>
            <p:cNvSpPr>
              <a:spLocks/>
            </p:cNvSpPr>
            <p:nvPr/>
          </p:nvSpPr>
          <p:spPr bwMode="auto">
            <a:xfrm rot="-2297347">
              <a:off x="4084" y="2074"/>
              <a:ext cx="322" cy="2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grpSp>
      <p:grpSp>
        <p:nvGrpSpPr>
          <p:cNvPr id="5" name="Group 36"/>
          <p:cNvGrpSpPr>
            <a:grpSpLocks/>
          </p:cNvGrpSpPr>
          <p:nvPr/>
        </p:nvGrpSpPr>
        <p:grpSpPr bwMode="auto">
          <a:xfrm>
            <a:off x="3479800" y="1052513"/>
            <a:ext cx="1150938" cy="338137"/>
            <a:chOff x="2192" y="663"/>
            <a:chExt cx="725" cy="213"/>
          </a:xfrm>
        </p:grpSpPr>
        <p:sp>
          <p:nvSpPr>
            <p:cNvPr id="43038" name="Line 23"/>
            <p:cNvSpPr>
              <a:spLocks noChangeShapeType="1"/>
            </p:cNvSpPr>
            <p:nvPr/>
          </p:nvSpPr>
          <p:spPr bwMode="auto">
            <a:xfrm>
              <a:off x="2916" y="663"/>
              <a:ext cx="0" cy="209"/>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9" name="Line 32"/>
            <p:cNvSpPr>
              <a:spLocks noChangeShapeType="1"/>
            </p:cNvSpPr>
            <p:nvPr/>
          </p:nvSpPr>
          <p:spPr bwMode="auto">
            <a:xfrm rot="10800000" flipH="1">
              <a:off x="2192" y="876"/>
              <a:ext cx="725"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37"/>
          <p:cNvGrpSpPr>
            <a:grpSpLocks/>
          </p:cNvGrpSpPr>
          <p:nvPr/>
        </p:nvGrpSpPr>
        <p:grpSpPr bwMode="auto">
          <a:xfrm>
            <a:off x="3479800" y="1385888"/>
            <a:ext cx="1150938" cy="733425"/>
            <a:chOff x="2192" y="873"/>
            <a:chExt cx="725" cy="462"/>
          </a:xfrm>
        </p:grpSpPr>
        <p:sp>
          <p:nvSpPr>
            <p:cNvPr id="43036" name="Line 31"/>
            <p:cNvSpPr>
              <a:spLocks noChangeShapeType="1"/>
            </p:cNvSpPr>
            <p:nvPr/>
          </p:nvSpPr>
          <p:spPr bwMode="auto">
            <a:xfrm rot="10800000" flipH="1">
              <a:off x="2192" y="1321"/>
              <a:ext cx="725"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7" name="Line 33"/>
            <p:cNvSpPr>
              <a:spLocks noChangeShapeType="1"/>
            </p:cNvSpPr>
            <p:nvPr/>
          </p:nvSpPr>
          <p:spPr bwMode="auto">
            <a:xfrm>
              <a:off x="2917" y="873"/>
              <a:ext cx="0" cy="46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38"/>
          <p:cNvGrpSpPr>
            <a:grpSpLocks/>
          </p:cNvGrpSpPr>
          <p:nvPr/>
        </p:nvGrpSpPr>
        <p:grpSpPr bwMode="auto">
          <a:xfrm>
            <a:off x="3479800" y="2105025"/>
            <a:ext cx="1150938" cy="733425"/>
            <a:chOff x="2192" y="1326"/>
            <a:chExt cx="725" cy="462"/>
          </a:xfrm>
        </p:grpSpPr>
        <p:sp>
          <p:nvSpPr>
            <p:cNvPr id="43034" name="Line 30"/>
            <p:cNvSpPr>
              <a:spLocks noChangeShapeType="1"/>
            </p:cNvSpPr>
            <p:nvPr/>
          </p:nvSpPr>
          <p:spPr bwMode="auto">
            <a:xfrm rot="10800000" flipH="1">
              <a:off x="2192" y="1766"/>
              <a:ext cx="725"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5" name="Line 34"/>
            <p:cNvSpPr>
              <a:spLocks noChangeShapeType="1"/>
            </p:cNvSpPr>
            <p:nvPr/>
          </p:nvSpPr>
          <p:spPr bwMode="auto">
            <a:xfrm>
              <a:off x="2917" y="1326"/>
              <a:ext cx="0" cy="46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39"/>
          <p:cNvGrpSpPr>
            <a:grpSpLocks/>
          </p:cNvGrpSpPr>
          <p:nvPr/>
        </p:nvGrpSpPr>
        <p:grpSpPr bwMode="auto">
          <a:xfrm>
            <a:off x="3479800" y="2755900"/>
            <a:ext cx="1150938" cy="739775"/>
            <a:chOff x="2192" y="1736"/>
            <a:chExt cx="725" cy="466"/>
          </a:xfrm>
        </p:grpSpPr>
        <p:sp>
          <p:nvSpPr>
            <p:cNvPr id="43032" name="Line 29"/>
            <p:cNvSpPr>
              <a:spLocks noChangeShapeType="1"/>
            </p:cNvSpPr>
            <p:nvPr/>
          </p:nvSpPr>
          <p:spPr bwMode="auto">
            <a:xfrm rot="10800000" flipH="1">
              <a:off x="2192" y="2202"/>
              <a:ext cx="725" cy="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3" name="Line 35"/>
            <p:cNvSpPr>
              <a:spLocks noChangeShapeType="1"/>
            </p:cNvSpPr>
            <p:nvPr/>
          </p:nvSpPr>
          <p:spPr bwMode="auto">
            <a:xfrm>
              <a:off x="2917" y="1736"/>
              <a:ext cx="0" cy="46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94601" name="AutoShape 41"/>
          <p:cNvSpPr>
            <a:spLocks noChangeArrowheads="1"/>
          </p:cNvSpPr>
          <p:nvPr/>
        </p:nvSpPr>
        <p:spPr bwMode="auto">
          <a:xfrm>
            <a:off x="3094038" y="4030663"/>
            <a:ext cx="193675" cy="304800"/>
          </a:xfrm>
          <a:prstGeom prst="lightningBolt">
            <a:avLst/>
          </a:prstGeom>
          <a:solidFill>
            <a:srgbClr val="FFFF66"/>
          </a:solidFill>
          <a:ln w="9525">
            <a:solidFill>
              <a:schemeClr val="tx1"/>
            </a:solidFill>
            <a:miter lim="800000"/>
            <a:headEnd/>
            <a:tailEnd/>
          </a:ln>
        </p:spPr>
        <p:txBody>
          <a:bodyPr wrap="none" anchor="ctr"/>
          <a:lstStyle/>
          <a:p>
            <a:pPr eaLnBrk="0" hangingPunct="0"/>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subTnLst>
                                    <p:animClr clrSpc="rgb" dir="cw">
                                      <p:cBhvr override="childStyle">
                                        <p:cTn dur="1" fill="hold" display="0" masterRel="nextClick" afterEffect="1"/>
                                        <p:tgtEl>
                                          <p:spTgt spid="5"/>
                                        </p:tgtEl>
                                        <p:attrNameLst>
                                          <p:attrName>ppt_c</p:attrName>
                                        </p:attrNameLst>
                                      </p:cBhvr>
                                      <p:to>
                                        <a:srgbClr val="777777"/>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subTnLst>
                                    <p:animClr clrSpc="rgb" dir="cw">
                                      <p:cBhvr override="childStyle">
                                        <p:cTn dur="1" fill="hold" display="0" masterRel="nextClick" afterEffect="1"/>
                                        <p:tgtEl>
                                          <p:spTgt spid="6"/>
                                        </p:tgtEl>
                                        <p:attrNameLst>
                                          <p:attrName>ppt_c</p:attrName>
                                        </p:attrNameLst>
                                      </p:cBhvr>
                                      <p:to>
                                        <a:srgbClr val="777777"/>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ox(in)">
                                      <p:cBhvr>
                                        <p:cTn id="33" dur="500"/>
                                        <p:tgtEl>
                                          <p:spTgt spid="2"/>
                                        </p:tgtEl>
                                      </p:cBhvr>
                                    </p:animEffect>
                                  </p:childTnLst>
                                </p:cTn>
                              </p:par>
                            </p:childTnLst>
                          </p:cTn>
                        </p:par>
                        <p:par>
                          <p:cTn id="34" fill="hold" nodeType="afterGroup">
                            <p:stCondLst>
                              <p:cond delay="500"/>
                            </p:stCondLst>
                            <p:childTnLst>
                              <p:par>
                                <p:cTn id="35" presetID="55" presetClass="entr" presetSubtype="0" repeatCount="indefinite" fill="hold" grpId="0" nodeType="afterEffect">
                                  <p:stCondLst>
                                    <p:cond delay="0"/>
                                  </p:stCondLst>
                                  <p:endCondLst>
                                    <p:cond evt="onNext" delay="0">
                                      <p:tgtEl>
                                        <p:sldTgt/>
                                      </p:tgtEl>
                                    </p:cond>
                                  </p:endCondLst>
                                  <p:childTnLst>
                                    <p:set>
                                      <p:cBhvr>
                                        <p:cTn id="36" dur="1" fill="hold">
                                          <p:stCondLst>
                                            <p:cond delay="0"/>
                                          </p:stCondLst>
                                        </p:cTn>
                                        <p:tgtEl>
                                          <p:spTgt spid="194601"/>
                                        </p:tgtEl>
                                        <p:attrNameLst>
                                          <p:attrName>style.visibility</p:attrName>
                                        </p:attrNameLst>
                                      </p:cBhvr>
                                      <p:to>
                                        <p:strVal val="visible"/>
                                      </p:to>
                                    </p:set>
                                    <p:anim calcmode="lin" valueType="num">
                                      <p:cBhvr>
                                        <p:cTn id="37" dur="1000" fill="hold"/>
                                        <p:tgtEl>
                                          <p:spTgt spid="194601"/>
                                        </p:tgtEl>
                                        <p:attrNameLst>
                                          <p:attrName>ppt_w</p:attrName>
                                        </p:attrNameLst>
                                      </p:cBhvr>
                                      <p:tavLst>
                                        <p:tav tm="0">
                                          <p:val>
                                            <p:strVal val="#ppt_w*0.70"/>
                                          </p:val>
                                        </p:tav>
                                        <p:tav tm="100000">
                                          <p:val>
                                            <p:strVal val="#ppt_w"/>
                                          </p:val>
                                        </p:tav>
                                      </p:tavLst>
                                    </p:anim>
                                    <p:anim calcmode="lin" valueType="num">
                                      <p:cBhvr>
                                        <p:cTn id="38" dur="1000" fill="hold"/>
                                        <p:tgtEl>
                                          <p:spTgt spid="194601"/>
                                        </p:tgtEl>
                                        <p:attrNameLst>
                                          <p:attrName>ppt_h</p:attrName>
                                        </p:attrNameLst>
                                      </p:cBhvr>
                                      <p:tavLst>
                                        <p:tav tm="0">
                                          <p:val>
                                            <p:strVal val="#ppt_h"/>
                                          </p:val>
                                        </p:tav>
                                        <p:tav tm="100000">
                                          <p:val>
                                            <p:strVal val="#ppt_h"/>
                                          </p:val>
                                        </p:tav>
                                      </p:tavLst>
                                    </p:anim>
                                    <p:animEffect transition="in" filter="fade">
                                      <p:cBhvr>
                                        <p:cTn id="39" dur="1000"/>
                                        <p:tgtEl>
                                          <p:spTgt spid="194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362" name="Rectangle 2" hidden="1"/>
          <p:cNvSpPr>
            <a:spLocks noGrp="1" noChangeArrowheads="1"/>
          </p:cNvSpPr>
          <p:nvPr>
            <p:ph type="title"/>
          </p:nvPr>
        </p:nvSpPr>
        <p:spPr/>
        <p:txBody>
          <a:bodyPr/>
          <a:lstStyle/>
          <a:p>
            <a:pPr eaLnBrk="1" hangingPunct="1"/>
            <a:endParaRPr lang="en-US" smtClean="0"/>
          </a:p>
        </p:txBody>
      </p:sp>
      <p:grpSp>
        <p:nvGrpSpPr>
          <p:cNvPr id="15363" name="Group 2"/>
          <p:cNvGrpSpPr>
            <a:grpSpLocks/>
          </p:cNvGrpSpPr>
          <p:nvPr/>
        </p:nvGrpSpPr>
        <p:grpSpPr bwMode="auto">
          <a:xfrm>
            <a:off x="419100" y="120650"/>
            <a:ext cx="7442200" cy="6527800"/>
            <a:chOff x="482600" y="120650"/>
            <a:chExt cx="7442200" cy="6527800"/>
          </a:xfrm>
        </p:grpSpPr>
        <p:pic>
          <p:nvPicPr>
            <p:cNvPr id="15365" name="Picture 2" descr="C:\Documents and Settings\Frank Johnson\My Documents\SNP Spring 2007\Resource CD\Figures\Chapter 09\lowres\Wolfe-Fig-09-10-2.jpg"/>
            <p:cNvPicPr>
              <a:picLocks noChangeAspect="1" noChangeArrowheads="1"/>
            </p:cNvPicPr>
            <p:nvPr/>
          </p:nvPicPr>
          <p:blipFill>
            <a:blip r:embed="rId3" cstate="print">
              <a:extLst>
                <a:ext uri="{28A0092B-C50C-407E-A947-70E740481C1C}">
                  <a14:useLocalDpi xmlns:a14="http://schemas.microsoft.com/office/drawing/2010/main" val="0"/>
                </a:ext>
              </a:extLst>
            </a:blip>
            <a:srcRect l="18611" b="4814"/>
            <a:stretch>
              <a:fillRect/>
            </a:stretch>
          </p:blipFill>
          <p:spPr bwMode="auto">
            <a:xfrm>
              <a:off x="482600" y="120650"/>
              <a:ext cx="7442200"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6" name="Group 1"/>
            <p:cNvGrpSpPr>
              <a:grpSpLocks/>
            </p:cNvGrpSpPr>
            <p:nvPr/>
          </p:nvGrpSpPr>
          <p:grpSpPr bwMode="auto">
            <a:xfrm>
              <a:off x="2249488" y="120650"/>
              <a:ext cx="2466975" cy="5888038"/>
              <a:chOff x="3468688" y="31750"/>
              <a:chExt cx="2466975" cy="5888038"/>
            </a:xfrm>
          </p:grpSpPr>
          <p:sp>
            <p:nvSpPr>
              <p:cNvPr id="15367" name="Rectangle 3"/>
              <p:cNvSpPr>
                <a:spLocks noChangeArrowheads="1"/>
              </p:cNvSpPr>
              <p:nvPr/>
            </p:nvSpPr>
            <p:spPr bwMode="auto">
              <a:xfrm>
                <a:off x="4835525" y="31750"/>
                <a:ext cx="1100138" cy="9906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
            <p:nvSpPr>
              <p:cNvPr id="15368" name="Rectangle 4"/>
              <p:cNvSpPr>
                <a:spLocks noChangeArrowheads="1"/>
              </p:cNvSpPr>
              <p:nvPr/>
            </p:nvSpPr>
            <p:spPr bwMode="auto">
              <a:xfrm>
                <a:off x="3468688" y="5157788"/>
                <a:ext cx="1243012" cy="7620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grpSp>
      </p:grpSp>
      <p:sp>
        <p:nvSpPr>
          <p:cNvPr id="15364" name="TextBox 3"/>
          <p:cNvSpPr txBox="1">
            <a:spLocks noChangeArrowheads="1"/>
          </p:cNvSpPr>
          <p:nvPr/>
        </p:nvSpPr>
        <p:spPr bwMode="auto">
          <a:xfrm>
            <a:off x="6286500" y="2530475"/>
            <a:ext cx="2171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eaLnBrk="1" hangingPunct="1"/>
            <a:r>
              <a:rPr lang="en-US" b="1"/>
              <a:t>Two small muscles within the Middle Ear allow control over amplification.</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44550" y="704850"/>
            <a:ext cx="8056563" cy="4802188"/>
            <a:chOff x="685" y="0"/>
            <a:chExt cx="5075" cy="3025"/>
          </a:xfrm>
        </p:grpSpPr>
        <p:pic>
          <p:nvPicPr>
            <p:cNvPr id="164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 y="285"/>
              <a:ext cx="5075" cy="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0" name="Text Box 4"/>
            <p:cNvSpPr txBox="1">
              <a:spLocks noChangeArrowheads="1"/>
            </p:cNvSpPr>
            <p:nvPr/>
          </p:nvSpPr>
          <p:spPr bwMode="auto">
            <a:xfrm>
              <a:off x="3628" y="0"/>
              <a:ext cx="2132" cy="291"/>
            </a:xfrm>
            <a:prstGeom prst="rect">
              <a:avLst/>
            </a:prstGeom>
            <a:noFill/>
            <a:ln w="9525">
              <a:noFill/>
              <a:miter lim="800000"/>
              <a:headEnd/>
              <a:tailEnd/>
            </a:ln>
          </p:spPr>
          <p:txBody>
            <a:bodyPr wrap="none">
              <a:spAutoFit/>
            </a:bodyPr>
            <a:lstStyle/>
            <a:p>
              <a:pPr algn="r" eaLnBrk="0" fontAlgn="auto" hangingPunct="0">
                <a:spcBef>
                  <a:spcPts val="0"/>
                </a:spcBef>
                <a:spcAft>
                  <a:spcPts val="0"/>
                </a:spcAft>
                <a:defRPr/>
              </a:pPr>
              <a:r>
                <a:rPr lang="en-US" u="sng" dirty="0">
                  <a:solidFill>
                    <a:srgbClr val="FF0000"/>
                  </a:solidFill>
                  <a:effectLst>
                    <a:outerShdw blurRad="38100" dist="38100" dir="2700000" algn="tl">
                      <a:srgbClr val="000000">
                        <a:alpha val="43137"/>
                      </a:srgbClr>
                    </a:outerShdw>
                  </a:effectLst>
                  <a:latin typeface="Eurostile" pitchFamily="34" charset="0"/>
                </a:rPr>
                <a:t>The Cochlea is </a:t>
              </a:r>
              <a:r>
                <a:rPr lang="en-US" u="sng" dirty="0">
                  <a:solidFill>
                    <a:schemeClr val="accent2"/>
                  </a:solidFill>
                  <a:effectLst>
                    <a:outerShdw blurRad="38100" dist="38100" dir="2700000" algn="tl">
                      <a:srgbClr val="000000">
                        <a:alpha val="43137"/>
                      </a:srgbClr>
                    </a:outerShdw>
                  </a:effectLst>
                  <a:latin typeface="Eurostile" pitchFamily="34" charset="0"/>
                </a:rPr>
                <a:t>Fluid</a:t>
              </a:r>
              <a:r>
                <a:rPr lang="en-US" u="sng" dirty="0">
                  <a:solidFill>
                    <a:srgbClr val="FF0000"/>
                  </a:solidFill>
                  <a:effectLst>
                    <a:outerShdw blurRad="38100" dist="38100" dir="2700000" algn="tl">
                      <a:srgbClr val="000000">
                        <a:alpha val="43137"/>
                      </a:srgbClr>
                    </a:outerShdw>
                  </a:effectLst>
                  <a:latin typeface="Eurostile" pitchFamily="34" charset="0"/>
                </a:rPr>
                <a:t>-Filled</a:t>
              </a:r>
            </a:p>
          </p:txBody>
        </p:sp>
        <p:sp>
          <p:nvSpPr>
            <p:cNvPr id="16420" name="Oval 5"/>
            <p:cNvSpPr>
              <a:spLocks noChangeArrowheads="1"/>
            </p:cNvSpPr>
            <p:nvPr/>
          </p:nvSpPr>
          <p:spPr bwMode="auto">
            <a:xfrm>
              <a:off x="3777" y="1863"/>
              <a:ext cx="47" cy="81"/>
            </a:xfrm>
            <a:prstGeom prst="ellipse">
              <a:avLst/>
            </a:prstGeom>
            <a:solidFill>
              <a:srgbClr val="3333CC"/>
            </a:solidFill>
            <a:ln w="3175">
              <a:solidFill>
                <a:schemeClr val="tx1"/>
              </a:solidFill>
              <a:round/>
              <a:headEnd/>
              <a:tailEnd/>
            </a:ln>
          </p:spPr>
          <p:txBody>
            <a:bodyPr wrap="none" anchor="ctr"/>
            <a:lstStyle/>
            <a:p>
              <a:pPr eaLnBrk="0" hangingPunct="0"/>
              <a:endParaRPr lang="en-US"/>
            </a:p>
          </p:txBody>
        </p:sp>
        <p:sp>
          <p:nvSpPr>
            <p:cNvPr id="16421" name="Freeform 6"/>
            <p:cNvSpPr>
              <a:spLocks/>
            </p:cNvSpPr>
            <p:nvPr/>
          </p:nvSpPr>
          <p:spPr bwMode="auto">
            <a:xfrm>
              <a:off x="3717" y="1629"/>
              <a:ext cx="90" cy="139"/>
            </a:xfrm>
            <a:custGeom>
              <a:avLst/>
              <a:gdLst>
                <a:gd name="T0" fmla="*/ 0 w 90"/>
                <a:gd name="T1" fmla="*/ 18 h 139"/>
                <a:gd name="T2" fmla="*/ 51 w 90"/>
                <a:gd name="T3" fmla="*/ 12 h 139"/>
                <a:gd name="T4" fmla="*/ 69 w 90"/>
                <a:gd name="T5" fmla="*/ 18 h 139"/>
                <a:gd name="T6" fmla="*/ 90 w 90"/>
                <a:gd name="T7" fmla="*/ 63 h 139"/>
                <a:gd name="T8" fmla="*/ 48 w 90"/>
                <a:gd name="T9" fmla="*/ 138 h 139"/>
                <a:gd name="T10" fmla="*/ 27 w 90"/>
                <a:gd name="T11" fmla="*/ 135 h 139"/>
                <a:gd name="T12" fmla="*/ 36 w 90"/>
                <a:gd name="T13" fmla="*/ 129 h 139"/>
                <a:gd name="T14" fmla="*/ 57 w 90"/>
                <a:gd name="T15" fmla="*/ 93 h 139"/>
                <a:gd name="T16" fmla="*/ 39 w 90"/>
                <a:gd name="T17" fmla="*/ 51 h 139"/>
                <a:gd name="T18" fmla="*/ 21 w 90"/>
                <a:gd name="T19" fmla="*/ 39 h 139"/>
                <a:gd name="T20" fmla="*/ 0 w 90"/>
                <a:gd name="T21" fmla="*/ 18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39"/>
                <a:gd name="T35" fmla="*/ 90 w 90"/>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39">
                  <a:moveTo>
                    <a:pt x="0" y="18"/>
                  </a:moveTo>
                  <a:cubicBezTo>
                    <a:pt x="18" y="0"/>
                    <a:pt x="8" y="6"/>
                    <a:pt x="51" y="12"/>
                  </a:cubicBezTo>
                  <a:cubicBezTo>
                    <a:pt x="57" y="13"/>
                    <a:pt x="69" y="18"/>
                    <a:pt x="69" y="18"/>
                  </a:cubicBezTo>
                  <a:cubicBezTo>
                    <a:pt x="74" y="34"/>
                    <a:pt x="85" y="47"/>
                    <a:pt x="90" y="63"/>
                  </a:cubicBezTo>
                  <a:cubicBezTo>
                    <a:pt x="87" y="102"/>
                    <a:pt x="86" y="125"/>
                    <a:pt x="48" y="138"/>
                  </a:cubicBezTo>
                  <a:cubicBezTo>
                    <a:pt x="41" y="137"/>
                    <a:pt x="33" y="139"/>
                    <a:pt x="27" y="135"/>
                  </a:cubicBezTo>
                  <a:cubicBezTo>
                    <a:pt x="24" y="133"/>
                    <a:pt x="34" y="132"/>
                    <a:pt x="36" y="129"/>
                  </a:cubicBezTo>
                  <a:cubicBezTo>
                    <a:pt x="45" y="119"/>
                    <a:pt x="53" y="106"/>
                    <a:pt x="57" y="93"/>
                  </a:cubicBezTo>
                  <a:cubicBezTo>
                    <a:pt x="54" y="80"/>
                    <a:pt x="52" y="59"/>
                    <a:pt x="39" y="51"/>
                  </a:cubicBezTo>
                  <a:cubicBezTo>
                    <a:pt x="33" y="47"/>
                    <a:pt x="21" y="39"/>
                    <a:pt x="21" y="39"/>
                  </a:cubicBezTo>
                  <a:cubicBezTo>
                    <a:pt x="14" y="28"/>
                    <a:pt x="7" y="29"/>
                    <a:pt x="0" y="18"/>
                  </a:cubicBezTo>
                  <a:close/>
                </a:path>
              </a:pathLst>
            </a:custGeom>
            <a:solidFill>
              <a:schemeClr val="hlink"/>
            </a:solidFill>
            <a:ln w="9525">
              <a:solidFill>
                <a:schemeClr val="tx1"/>
              </a:solidFill>
              <a:round/>
              <a:headEnd/>
              <a:tailEnd/>
            </a:ln>
          </p:spPr>
          <p:txBody>
            <a:bodyPr wrap="none" anchor="ctr"/>
            <a:lstStyle/>
            <a:p>
              <a:endParaRPr lang="en-US"/>
            </a:p>
          </p:txBody>
        </p:sp>
      </p:grpSp>
      <p:sp>
        <p:nvSpPr>
          <p:cNvPr id="16387" name="Freeform 7"/>
          <p:cNvSpPr>
            <a:spLocks/>
          </p:cNvSpPr>
          <p:nvPr/>
        </p:nvSpPr>
        <p:spPr bwMode="auto">
          <a:xfrm>
            <a:off x="4926013" y="3503613"/>
            <a:ext cx="374650" cy="206375"/>
          </a:xfrm>
          <a:custGeom>
            <a:avLst/>
            <a:gdLst>
              <a:gd name="T0" fmla="*/ 2147483647 w 236"/>
              <a:gd name="T1" fmla="*/ 2147483647 h 130"/>
              <a:gd name="T2" fmla="*/ 2147483647 w 236"/>
              <a:gd name="T3" fmla="*/ 2147483647 h 130"/>
              <a:gd name="T4" fmla="*/ 2147483647 w 236"/>
              <a:gd name="T5" fmla="*/ 2147483647 h 130"/>
              <a:gd name="T6" fmla="*/ 2147483647 w 236"/>
              <a:gd name="T7" fmla="*/ 2147483647 h 130"/>
              <a:gd name="T8" fmla="*/ 2147483647 w 236"/>
              <a:gd name="T9" fmla="*/ 2147483647 h 130"/>
              <a:gd name="T10" fmla="*/ 2147483647 w 236"/>
              <a:gd name="T11" fmla="*/ 2147483647 h 130"/>
              <a:gd name="T12" fmla="*/ 2147483647 w 236"/>
              <a:gd name="T13" fmla="*/ 2147483647 h 130"/>
              <a:gd name="T14" fmla="*/ 2147483647 w 236"/>
              <a:gd name="T15" fmla="*/ 2147483647 h 130"/>
              <a:gd name="T16" fmla="*/ 0 60000 65536"/>
              <a:gd name="T17" fmla="*/ 0 60000 65536"/>
              <a:gd name="T18" fmla="*/ 0 60000 65536"/>
              <a:gd name="T19" fmla="*/ 0 60000 65536"/>
              <a:gd name="T20" fmla="*/ 0 60000 65536"/>
              <a:gd name="T21" fmla="*/ 0 60000 65536"/>
              <a:gd name="T22" fmla="*/ 0 60000 65536"/>
              <a:gd name="T23" fmla="*/ 0 60000 65536"/>
              <a:gd name="T24" fmla="*/ 0 w 236"/>
              <a:gd name="T25" fmla="*/ 0 h 130"/>
              <a:gd name="T26" fmla="*/ 236 w 236"/>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6" h="130">
                <a:moveTo>
                  <a:pt x="32" y="109"/>
                </a:moveTo>
                <a:cubicBezTo>
                  <a:pt x="47" y="114"/>
                  <a:pt x="59" y="118"/>
                  <a:pt x="74" y="121"/>
                </a:cubicBezTo>
                <a:cubicBezTo>
                  <a:pt x="119" y="118"/>
                  <a:pt x="181" y="127"/>
                  <a:pt x="221" y="100"/>
                </a:cubicBezTo>
                <a:cubicBezTo>
                  <a:pt x="236" y="77"/>
                  <a:pt x="213" y="56"/>
                  <a:pt x="197" y="40"/>
                </a:cubicBezTo>
                <a:cubicBezTo>
                  <a:pt x="169" y="12"/>
                  <a:pt x="135" y="6"/>
                  <a:pt x="98" y="1"/>
                </a:cubicBezTo>
                <a:cubicBezTo>
                  <a:pt x="74" y="3"/>
                  <a:pt x="57" y="0"/>
                  <a:pt x="38" y="13"/>
                </a:cubicBezTo>
                <a:cubicBezTo>
                  <a:pt x="24" y="34"/>
                  <a:pt x="28" y="24"/>
                  <a:pt x="23" y="40"/>
                </a:cubicBezTo>
                <a:cubicBezTo>
                  <a:pt x="21" y="56"/>
                  <a:pt x="0" y="130"/>
                  <a:pt x="32" y="109"/>
                </a:cubicBezTo>
                <a:close/>
              </a:path>
            </a:pathLst>
          </a:custGeom>
          <a:solidFill>
            <a:schemeClr val="bg1"/>
          </a:solidFill>
          <a:ln w="9525">
            <a:solidFill>
              <a:schemeClr val="bg1"/>
            </a:solidFill>
            <a:round/>
            <a:headEnd/>
            <a:tailEnd/>
          </a:ln>
        </p:spPr>
        <p:txBody>
          <a:bodyPr wrap="none" anchor="ctr"/>
          <a:lstStyle/>
          <a:p>
            <a:endParaRPr lang="en-US"/>
          </a:p>
        </p:txBody>
      </p:sp>
      <p:grpSp>
        <p:nvGrpSpPr>
          <p:cNvPr id="3" name="Group 8"/>
          <p:cNvGrpSpPr>
            <a:grpSpLocks/>
          </p:cNvGrpSpPr>
          <p:nvPr/>
        </p:nvGrpSpPr>
        <p:grpSpPr bwMode="auto">
          <a:xfrm>
            <a:off x="490538" y="3459163"/>
            <a:ext cx="4610100" cy="222250"/>
            <a:chOff x="486" y="1741"/>
            <a:chExt cx="2904" cy="140"/>
          </a:xfrm>
        </p:grpSpPr>
        <p:grpSp>
          <p:nvGrpSpPr>
            <p:cNvPr id="16401" name="Group 9"/>
            <p:cNvGrpSpPr>
              <a:grpSpLocks/>
            </p:cNvGrpSpPr>
            <p:nvPr/>
          </p:nvGrpSpPr>
          <p:grpSpPr bwMode="auto">
            <a:xfrm>
              <a:off x="486" y="1741"/>
              <a:ext cx="2872" cy="140"/>
              <a:chOff x="408" y="1741"/>
              <a:chExt cx="2872" cy="140"/>
            </a:xfrm>
          </p:grpSpPr>
          <p:pic>
            <p:nvPicPr>
              <p:cNvPr id="16403"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 y="1741"/>
                <a:ext cx="36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 y="1741"/>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3" y="1741"/>
                <a:ext cx="36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1" y="1741"/>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Line 14"/>
              <p:cNvSpPr>
                <a:spLocks noChangeShapeType="1"/>
              </p:cNvSpPr>
              <p:nvPr/>
            </p:nvSpPr>
            <p:spPr bwMode="auto">
              <a:xfrm flipH="1">
                <a:off x="756" y="1798"/>
                <a:ext cx="28" cy="2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8" name="Line 15"/>
              <p:cNvSpPr>
                <a:spLocks noChangeShapeType="1"/>
              </p:cNvSpPr>
              <p:nvPr/>
            </p:nvSpPr>
            <p:spPr bwMode="auto">
              <a:xfrm flipH="1">
                <a:off x="1110" y="1803"/>
                <a:ext cx="28" cy="2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9" name="Line 16"/>
              <p:cNvSpPr>
                <a:spLocks noChangeShapeType="1"/>
              </p:cNvSpPr>
              <p:nvPr/>
            </p:nvSpPr>
            <p:spPr bwMode="auto">
              <a:xfrm flipH="1">
                <a:off x="1469" y="1802"/>
                <a:ext cx="27" cy="2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6410"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6" y="1741"/>
                <a:ext cx="36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7" y="1741"/>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2"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2" y="1741"/>
                <a:ext cx="36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0" y="1741"/>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4" name="Line 21"/>
              <p:cNvSpPr>
                <a:spLocks noChangeShapeType="1"/>
              </p:cNvSpPr>
              <p:nvPr/>
            </p:nvSpPr>
            <p:spPr bwMode="auto">
              <a:xfrm flipH="1">
                <a:off x="2186" y="1798"/>
                <a:ext cx="28" cy="2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5" name="Line 22"/>
              <p:cNvSpPr>
                <a:spLocks noChangeShapeType="1"/>
              </p:cNvSpPr>
              <p:nvPr/>
            </p:nvSpPr>
            <p:spPr bwMode="auto">
              <a:xfrm flipH="1">
                <a:off x="2539" y="1803"/>
                <a:ext cx="28" cy="2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6" name="Line 23"/>
              <p:cNvSpPr>
                <a:spLocks noChangeShapeType="1"/>
              </p:cNvSpPr>
              <p:nvPr/>
            </p:nvSpPr>
            <p:spPr bwMode="auto">
              <a:xfrm flipH="1">
                <a:off x="2898" y="1802"/>
                <a:ext cx="27" cy="2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7" name="Line 24"/>
              <p:cNvSpPr>
                <a:spLocks noChangeShapeType="1"/>
              </p:cNvSpPr>
              <p:nvPr/>
            </p:nvSpPr>
            <p:spPr bwMode="auto">
              <a:xfrm flipH="1">
                <a:off x="1831" y="1809"/>
                <a:ext cx="14" cy="14"/>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402" name="Line 25"/>
            <p:cNvSpPr>
              <a:spLocks noChangeShapeType="1"/>
            </p:cNvSpPr>
            <p:nvPr/>
          </p:nvSpPr>
          <p:spPr bwMode="auto">
            <a:xfrm flipV="1">
              <a:off x="3336" y="1771"/>
              <a:ext cx="54" cy="5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59770" name="Freeform 26"/>
          <p:cNvSpPr>
            <a:spLocks/>
          </p:cNvSpPr>
          <p:nvPr/>
        </p:nvSpPr>
        <p:spPr bwMode="auto">
          <a:xfrm>
            <a:off x="4906963" y="3232150"/>
            <a:ext cx="409575" cy="746125"/>
          </a:xfrm>
          <a:custGeom>
            <a:avLst/>
            <a:gdLst>
              <a:gd name="T0" fmla="*/ 0 w 258"/>
              <a:gd name="T1" fmla="*/ 0 h 470"/>
              <a:gd name="T2" fmla="*/ 2147483647 w 258"/>
              <a:gd name="T3" fmla="*/ 2147483647 h 470"/>
              <a:gd name="T4" fmla="*/ 2147483647 w 258"/>
              <a:gd name="T5" fmla="*/ 2147483647 h 470"/>
              <a:gd name="T6" fmla="*/ 2147483647 w 258"/>
              <a:gd name="T7" fmla="*/ 2147483647 h 470"/>
              <a:gd name="T8" fmla="*/ 2147483647 w 258"/>
              <a:gd name="T9" fmla="*/ 2147483647 h 470"/>
              <a:gd name="T10" fmla="*/ 2147483647 w 258"/>
              <a:gd name="T11" fmla="*/ 2147483647 h 470"/>
              <a:gd name="T12" fmla="*/ 2147483647 w 258"/>
              <a:gd name="T13" fmla="*/ 2147483647 h 470"/>
              <a:gd name="T14" fmla="*/ 2147483647 w 258"/>
              <a:gd name="T15" fmla="*/ 2147483647 h 470"/>
              <a:gd name="T16" fmla="*/ 2147483647 w 258"/>
              <a:gd name="T17" fmla="*/ 2147483647 h 470"/>
              <a:gd name="T18" fmla="*/ 2147483647 w 258"/>
              <a:gd name="T19" fmla="*/ 2147483647 h 4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
              <a:gd name="T31" fmla="*/ 0 h 470"/>
              <a:gd name="T32" fmla="*/ 258 w 258"/>
              <a:gd name="T33" fmla="*/ 470 h 4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 h="470">
                <a:moveTo>
                  <a:pt x="0" y="0"/>
                </a:moveTo>
                <a:cubicBezTo>
                  <a:pt x="21" y="14"/>
                  <a:pt x="35" y="44"/>
                  <a:pt x="58" y="52"/>
                </a:cubicBezTo>
                <a:cubicBezTo>
                  <a:pt x="70" y="70"/>
                  <a:pt x="89" y="81"/>
                  <a:pt x="102" y="98"/>
                </a:cubicBezTo>
                <a:cubicBezTo>
                  <a:pt x="113" y="112"/>
                  <a:pt x="117" y="128"/>
                  <a:pt x="134" y="134"/>
                </a:cubicBezTo>
                <a:cubicBezTo>
                  <a:pt x="156" y="156"/>
                  <a:pt x="178" y="178"/>
                  <a:pt x="200" y="200"/>
                </a:cubicBezTo>
                <a:cubicBezTo>
                  <a:pt x="206" y="206"/>
                  <a:pt x="204" y="218"/>
                  <a:pt x="210" y="224"/>
                </a:cubicBezTo>
                <a:cubicBezTo>
                  <a:pt x="220" y="234"/>
                  <a:pt x="228" y="247"/>
                  <a:pt x="232" y="260"/>
                </a:cubicBezTo>
                <a:cubicBezTo>
                  <a:pt x="234" y="288"/>
                  <a:pt x="232" y="286"/>
                  <a:pt x="236" y="304"/>
                </a:cubicBezTo>
                <a:cubicBezTo>
                  <a:pt x="238" y="311"/>
                  <a:pt x="242" y="324"/>
                  <a:pt x="242" y="324"/>
                </a:cubicBezTo>
                <a:cubicBezTo>
                  <a:pt x="245" y="373"/>
                  <a:pt x="258" y="421"/>
                  <a:pt x="258" y="470"/>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9771" name="Rectangle 27"/>
          <p:cNvSpPr>
            <a:spLocks noChangeArrowheads="1"/>
          </p:cNvSpPr>
          <p:nvPr/>
        </p:nvSpPr>
        <p:spPr bwMode="auto">
          <a:xfrm>
            <a:off x="3917950" y="4465638"/>
            <a:ext cx="688975" cy="2127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59772" name="Rectangle 28"/>
          <p:cNvSpPr>
            <a:spLocks noChangeArrowheads="1"/>
          </p:cNvSpPr>
          <p:nvPr/>
        </p:nvSpPr>
        <p:spPr bwMode="auto">
          <a:xfrm>
            <a:off x="7439025" y="2519363"/>
            <a:ext cx="977900" cy="27622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392" name="Freeform 29"/>
          <p:cNvSpPr>
            <a:spLocks/>
          </p:cNvSpPr>
          <p:nvPr/>
        </p:nvSpPr>
        <p:spPr bwMode="auto">
          <a:xfrm>
            <a:off x="5846763" y="3403600"/>
            <a:ext cx="355600" cy="355600"/>
          </a:xfrm>
          <a:custGeom>
            <a:avLst/>
            <a:gdLst>
              <a:gd name="T0" fmla="*/ 2147483647 w 224"/>
              <a:gd name="T1" fmla="*/ 2147483647 h 224"/>
              <a:gd name="T2" fmla="*/ 2147483647 w 224"/>
              <a:gd name="T3" fmla="*/ 2147483647 h 224"/>
              <a:gd name="T4" fmla="*/ 2147483647 w 224"/>
              <a:gd name="T5" fmla="*/ 2147483647 h 224"/>
              <a:gd name="T6" fmla="*/ 2147483647 w 224"/>
              <a:gd name="T7" fmla="*/ 2147483647 h 224"/>
              <a:gd name="T8" fmla="*/ 2147483647 w 224"/>
              <a:gd name="T9" fmla="*/ 0 h 224"/>
              <a:gd name="T10" fmla="*/ 0 w 224"/>
              <a:gd name="T11" fmla="*/ 2147483647 h 224"/>
              <a:gd name="T12" fmla="*/ 2147483647 w 224"/>
              <a:gd name="T13" fmla="*/ 2147483647 h 224"/>
              <a:gd name="T14" fmla="*/ 2147483647 w 224"/>
              <a:gd name="T15" fmla="*/ 2147483647 h 224"/>
              <a:gd name="T16" fmla="*/ 2147483647 w 224"/>
              <a:gd name="T17" fmla="*/ 2147483647 h 224"/>
              <a:gd name="T18" fmla="*/ 2147483647 w 224"/>
              <a:gd name="T19" fmla="*/ 2147483647 h 224"/>
              <a:gd name="T20" fmla="*/ 2147483647 w 224"/>
              <a:gd name="T21" fmla="*/ 2147483647 h 224"/>
              <a:gd name="T22" fmla="*/ 2147483647 w 224"/>
              <a:gd name="T23" fmla="*/ 2147483647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
              <a:gd name="T37" fmla="*/ 0 h 224"/>
              <a:gd name="T38" fmla="*/ 224 w 224"/>
              <a:gd name="T39" fmla="*/ 224 h 2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4" h="224">
                <a:moveTo>
                  <a:pt x="220" y="224"/>
                </a:moveTo>
                <a:cubicBezTo>
                  <a:pt x="224" y="213"/>
                  <a:pt x="214" y="190"/>
                  <a:pt x="210" y="178"/>
                </a:cubicBezTo>
                <a:cubicBezTo>
                  <a:pt x="207" y="137"/>
                  <a:pt x="188" y="105"/>
                  <a:pt x="154" y="82"/>
                </a:cubicBezTo>
                <a:cubicBezTo>
                  <a:pt x="142" y="64"/>
                  <a:pt x="102" y="20"/>
                  <a:pt x="82" y="16"/>
                </a:cubicBezTo>
                <a:cubicBezTo>
                  <a:pt x="61" y="6"/>
                  <a:pt x="50" y="2"/>
                  <a:pt x="26" y="0"/>
                </a:cubicBezTo>
                <a:cubicBezTo>
                  <a:pt x="13" y="2"/>
                  <a:pt x="7" y="0"/>
                  <a:pt x="0" y="10"/>
                </a:cubicBezTo>
                <a:cubicBezTo>
                  <a:pt x="4" y="35"/>
                  <a:pt x="17" y="48"/>
                  <a:pt x="38" y="62"/>
                </a:cubicBezTo>
                <a:cubicBezTo>
                  <a:pt x="49" y="84"/>
                  <a:pt x="69" y="101"/>
                  <a:pt x="86" y="118"/>
                </a:cubicBezTo>
                <a:cubicBezTo>
                  <a:pt x="94" y="126"/>
                  <a:pt x="99" y="136"/>
                  <a:pt x="108" y="142"/>
                </a:cubicBezTo>
                <a:cubicBezTo>
                  <a:pt x="121" y="161"/>
                  <a:pt x="157" y="198"/>
                  <a:pt x="180" y="206"/>
                </a:cubicBezTo>
                <a:cubicBezTo>
                  <a:pt x="191" y="210"/>
                  <a:pt x="199" y="216"/>
                  <a:pt x="210" y="220"/>
                </a:cubicBezTo>
                <a:cubicBezTo>
                  <a:pt x="213" y="221"/>
                  <a:pt x="224" y="224"/>
                  <a:pt x="220" y="2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9774" name="Line 30"/>
          <p:cNvSpPr>
            <a:spLocks noChangeShapeType="1"/>
          </p:cNvSpPr>
          <p:nvPr/>
        </p:nvSpPr>
        <p:spPr bwMode="auto">
          <a:xfrm>
            <a:off x="5897563" y="3413125"/>
            <a:ext cx="279400" cy="288925"/>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4" name="Freeform 31"/>
          <p:cNvSpPr>
            <a:spLocks/>
          </p:cNvSpPr>
          <p:nvPr/>
        </p:nvSpPr>
        <p:spPr bwMode="auto">
          <a:xfrm>
            <a:off x="5827713" y="3684588"/>
            <a:ext cx="407987" cy="252412"/>
          </a:xfrm>
          <a:custGeom>
            <a:avLst/>
            <a:gdLst>
              <a:gd name="T0" fmla="*/ 2147483647 w 257"/>
              <a:gd name="T1" fmla="*/ 2147483647 h 159"/>
              <a:gd name="T2" fmla="*/ 2147483647 w 257"/>
              <a:gd name="T3" fmla="*/ 2147483647 h 159"/>
              <a:gd name="T4" fmla="*/ 2147483647 w 257"/>
              <a:gd name="T5" fmla="*/ 2147483647 h 159"/>
              <a:gd name="T6" fmla="*/ 2147483647 w 257"/>
              <a:gd name="T7" fmla="*/ 2147483647 h 159"/>
              <a:gd name="T8" fmla="*/ 2147483647 w 257"/>
              <a:gd name="T9" fmla="*/ 2147483647 h 159"/>
              <a:gd name="T10" fmla="*/ 2147483647 w 257"/>
              <a:gd name="T11" fmla="*/ 2147483647 h 159"/>
              <a:gd name="T12" fmla="*/ 2147483647 w 257"/>
              <a:gd name="T13" fmla="*/ 2147483647 h 159"/>
              <a:gd name="T14" fmla="*/ 2147483647 w 257"/>
              <a:gd name="T15" fmla="*/ 2147483647 h 159"/>
              <a:gd name="T16" fmla="*/ 2147483647 w 257"/>
              <a:gd name="T17" fmla="*/ 2147483647 h 159"/>
              <a:gd name="T18" fmla="*/ 2147483647 w 257"/>
              <a:gd name="T19" fmla="*/ 2147483647 h 159"/>
              <a:gd name="T20" fmla="*/ 0 w 257"/>
              <a:gd name="T21" fmla="*/ 2147483647 h 159"/>
              <a:gd name="T22" fmla="*/ 2147483647 w 257"/>
              <a:gd name="T23" fmla="*/ 2147483647 h 159"/>
              <a:gd name="T24" fmla="*/ 2147483647 w 257"/>
              <a:gd name="T25" fmla="*/ 2147483647 h 159"/>
              <a:gd name="T26" fmla="*/ 2147483647 w 257"/>
              <a:gd name="T27" fmla="*/ 2147483647 h 159"/>
              <a:gd name="T28" fmla="*/ 2147483647 w 257"/>
              <a:gd name="T29" fmla="*/ 2147483647 h 159"/>
              <a:gd name="T30" fmla="*/ 2147483647 w 257"/>
              <a:gd name="T31" fmla="*/ 2147483647 h 159"/>
              <a:gd name="T32" fmla="*/ 2147483647 w 257"/>
              <a:gd name="T33" fmla="*/ 2147483647 h 159"/>
              <a:gd name="T34" fmla="*/ 2147483647 w 257"/>
              <a:gd name="T35" fmla="*/ 2147483647 h 159"/>
              <a:gd name="T36" fmla="*/ 2147483647 w 257"/>
              <a:gd name="T37" fmla="*/ 2147483647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159"/>
              <a:gd name="T59" fmla="*/ 257 w 257"/>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159">
                <a:moveTo>
                  <a:pt x="254" y="147"/>
                </a:moveTo>
                <a:cubicBezTo>
                  <a:pt x="244" y="141"/>
                  <a:pt x="249" y="145"/>
                  <a:pt x="244" y="131"/>
                </a:cubicBezTo>
                <a:cubicBezTo>
                  <a:pt x="242" y="126"/>
                  <a:pt x="232" y="123"/>
                  <a:pt x="232" y="123"/>
                </a:cubicBezTo>
                <a:cubicBezTo>
                  <a:pt x="222" y="108"/>
                  <a:pt x="202" y="95"/>
                  <a:pt x="186" y="85"/>
                </a:cubicBezTo>
                <a:cubicBezTo>
                  <a:pt x="165" y="71"/>
                  <a:pt x="197" y="93"/>
                  <a:pt x="174" y="75"/>
                </a:cubicBezTo>
                <a:cubicBezTo>
                  <a:pt x="170" y="72"/>
                  <a:pt x="162" y="67"/>
                  <a:pt x="162" y="67"/>
                </a:cubicBezTo>
                <a:cubicBezTo>
                  <a:pt x="154" y="54"/>
                  <a:pt x="137" y="49"/>
                  <a:pt x="124" y="41"/>
                </a:cubicBezTo>
                <a:cubicBezTo>
                  <a:pt x="108" y="31"/>
                  <a:pt x="95" y="16"/>
                  <a:pt x="76" y="13"/>
                </a:cubicBezTo>
                <a:cubicBezTo>
                  <a:pt x="65" y="11"/>
                  <a:pt x="54" y="10"/>
                  <a:pt x="44" y="7"/>
                </a:cubicBezTo>
                <a:cubicBezTo>
                  <a:pt x="38" y="5"/>
                  <a:pt x="26" y="1"/>
                  <a:pt x="26" y="1"/>
                </a:cubicBezTo>
                <a:cubicBezTo>
                  <a:pt x="7" y="3"/>
                  <a:pt x="5" y="0"/>
                  <a:pt x="0" y="15"/>
                </a:cubicBezTo>
                <a:cubicBezTo>
                  <a:pt x="25" y="52"/>
                  <a:pt x="37" y="69"/>
                  <a:pt x="84" y="75"/>
                </a:cubicBezTo>
                <a:cubicBezTo>
                  <a:pt x="92" y="78"/>
                  <a:pt x="105" y="79"/>
                  <a:pt x="112" y="83"/>
                </a:cubicBezTo>
                <a:cubicBezTo>
                  <a:pt x="116" y="85"/>
                  <a:pt x="119" y="89"/>
                  <a:pt x="124" y="91"/>
                </a:cubicBezTo>
                <a:cubicBezTo>
                  <a:pt x="128" y="92"/>
                  <a:pt x="136" y="95"/>
                  <a:pt x="136" y="95"/>
                </a:cubicBezTo>
                <a:cubicBezTo>
                  <a:pt x="151" y="110"/>
                  <a:pt x="173" y="115"/>
                  <a:pt x="190" y="127"/>
                </a:cubicBezTo>
                <a:cubicBezTo>
                  <a:pt x="198" y="139"/>
                  <a:pt x="218" y="145"/>
                  <a:pt x="230" y="151"/>
                </a:cubicBezTo>
                <a:cubicBezTo>
                  <a:pt x="236" y="154"/>
                  <a:pt x="248" y="159"/>
                  <a:pt x="248" y="159"/>
                </a:cubicBezTo>
                <a:cubicBezTo>
                  <a:pt x="257" y="156"/>
                  <a:pt x="254" y="159"/>
                  <a:pt x="254" y="1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9776" name="Line 32"/>
          <p:cNvSpPr>
            <a:spLocks noChangeShapeType="1"/>
          </p:cNvSpPr>
          <p:nvPr/>
        </p:nvSpPr>
        <p:spPr bwMode="auto">
          <a:xfrm rot="-462176" flipH="1" flipV="1">
            <a:off x="5846763" y="3695700"/>
            <a:ext cx="250825" cy="117475"/>
          </a:xfrm>
          <a:prstGeom prst="line">
            <a:avLst/>
          </a:prstGeom>
          <a:noFill/>
          <a:ln w="19050">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77" name="Rectangle 33"/>
          <p:cNvSpPr>
            <a:spLocks noChangeArrowheads="1"/>
          </p:cNvSpPr>
          <p:nvPr/>
        </p:nvSpPr>
        <p:spPr bwMode="auto">
          <a:xfrm>
            <a:off x="5548313" y="4946650"/>
            <a:ext cx="1111250" cy="209550"/>
          </a:xfrm>
          <a:prstGeom prst="rect">
            <a:avLst/>
          </a:prstGeom>
          <a:noFill/>
          <a:ln w="28575">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59778" name="Line 34"/>
          <p:cNvSpPr>
            <a:spLocks noChangeShapeType="1"/>
          </p:cNvSpPr>
          <p:nvPr/>
        </p:nvSpPr>
        <p:spPr bwMode="auto">
          <a:xfrm flipV="1">
            <a:off x="4611688" y="2246313"/>
            <a:ext cx="534987" cy="0"/>
          </a:xfrm>
          <a:prstGeom prst="line">
            <a:avLst/>
          </a:prstGeom>
          <a:noFill/>
          <a:ln w="57150">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79" name="Line 35"/>
          <p:cNvSpPr>
            <a:spLocks noChangeShapeType="1"/>
          </p:cNvSpPr>
          <p:nvPr/>
        </p:nvSpPr>
        <p:spPr bwMode="auto">
          <a:xfrm>
            <a:off x="5268913" y="2460625"/>
            <a:ext cx="296862" cy="0"/>
          </a:xfrm>
          <a:prstGeom prst="line">
            <a:avLst/>
          </a:prstGeom>
          <a:noFill/>
          <a:ln w="57150">
            <a:solidFill>
              <a:srgbClr val="00FF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80" name="Line 36"/>
          <p:cNvSpPr>
            <a:spLocks noChangeShapeType="1"/>
          </p:cNvSpPr>
          <p:nvPr/>
        </p:nvSpPr>
        <p:spPr bwMode="auto">
          <a:xfrm>
            <a:off x="4970463" y="4876800"/>
            <a:ext cx="427037" cy="0"/>
          </a:xfrm>
          <a:prstGeom prst="line">
            <a:avLst/>
          </a:prstGeom>
          <a:noFill/>
          <a:ln w="57150">
            <a:solidFill>
              <a:srgbClr val="00CC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86" name="Text Box 42"/>
          <p:cNvSpPr txBox="1">
            <a:spLocks noChangeArrowheads="1"/>
          </p:cNvSpPr>
          <p:nvPr/>
        </p:nvSpPr>
        <p:spPr bwMode="auto">
          <a:xfrm>
            <a:off x="863600" y="111125"/>
            <a:ext cx="7740650" cy="946150"/>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r>
              <a:rPr lang="en-US" sz="2800" b="1" dirty="0">
                <a:solidFill>
                  <a:schemeClr val="accent1"/>
                </a:solidFill>
                <a:effectLst>
                  <a:outerShdw blurRad="38100" dist="38100" dir="2700000" algn="tl">
                    <a:srgbClr val="000000">
                      <a:alpha val="43137"/>
                    </a:srgbClr>
                  </a:outerShdw>
                </a:effectLst>
                <a:latin typeface="Arial" charset="0"/>
              </a:rPr>
              <a:t>Ever Listened to Someone Talk Underwater?</a:t>
            </a:r>
          </a:p>
          <a:p>
            <a:pPr eaLnBrk="0" fontAlgn="auto" hangingPunct="0">
              <a:spcBef>
                <a:spcPts val="0"/>
              </a:spcBef>
              <a:spcAft>
                <a:spcPts val="0"/>
              </a:spcAft>
              <a:defRPr/>
            </a:pPr>
            <a:r>
              <a:rPr lang="en-US" sz="2800" b="1" dirty="0">
                <a:solidFill>
                  <a:schemeClr val="accent1"/>
                </a:solidFill>
                <a:effectLst>
                  <a:outerShdw blurRad="38100" dist="38100" dir="2700000" algn="tl">
                    <a:srgbClr val="000000">
                      <a:alpha val="43137"/>
                    </a:srgbClr>
                  </a:outerShdw>
                </a:effectLst>
                <a:latin typeface="Arial" charset="0"/>
              </a:rPr>
              <a:t>You Are Right Now!</a:t>
            </a:r>
            <a:endParaRPr lang="en-US" sz="2800" b="1" dirty="0">
              <a:effectLst>
                <a:outerShdw blurRad="38100" dist="38100" dir="2700000" algn="tl">
                  <a:srgbClr val="000000">
                    <a:alpha val="43137"/>
                  </a:srgbClr>
                </a:outerShdw>
              </a:effectLst>
              <a:latin typeface="+mn-lt"/>
            </a:endParaRPr>
          </a:p>
        </p:txBody>
      </p:sp>
      <p:sp>
        <p:nvSpPr>
          <p:cNvPr id="5" name="Freeform 4"/>
          <p:cNvSpPr/>
          <p:nvPr/>
        </p:nvSpPr>
        <p:spPr>
          <a:xfrm>
            <a:off x="5384800" y="2489200"/>
            <a:ext cx="1616075" cy="1603375"/>
          </a:xfrm>
          <a:custGeom>
            <a:avLst/>
            <a:gdLst>
              <a:gd name="connsiteX0" fmla="*/ 520700 w 1616075"/>
              <a:gd name="connsiteY0" fmla="*/ 593725 h 1603375"/>
              <a:gd name="connsiteX1" fmla="*/ 479425 w 1616075"/>
              <a:gd name="connsiteY1" fmla="*/ 393700 h 1603375"/>
              <a:gd name="connsiteX2" fmla="*/ 466725 w 1616075"/>
              <a:gd name="connsiteY2" fmla="*/ 273050 h 1603375"/>
              <a:gd name="connsiteX3" fmla="*/ 514350 w 1616075"/>
              <a:gd name="connsiteY3" fmla="*/ 149225 h 1603375"/>
              <a:gd name="connsiteX4" fmla="*/ 571500 w 1616075"/>
              <a:gd name="connsiteY4" fmla="*/ 50800 h 1603375"/>
              <a:gd name="connsiteX5" fmla="*/ 666750 w 1616075"/>
              <a:gd name="connsiteY5" fmla="*/ 0 h 1603375"/>
              <a:gd name="connsiteX6" fmla="*/ 806450 w 1616075"/>
              <a:gd name="connsiteY6" fmla="*/ 6350 h 1603375"/>
              <a:gd name="connsiteX7" fmla="*/ 914400 w 1616075"/>
              <a:gd name="connsiteY7" fmla="*/ 50800 h 1603375"/>
              <a:gd name="connsiteX8" fmla="*/ 993775 w 1616075"/>
              <a:gd name="connsiteY8" fmla="*/ 142875 h 1603375"/>
              <a:gd name="connsiteX9" fmla="*/ 1035050 w 1616075"/>
              <a:gd name="connsiteY9" fmla="*/ 279400 h 1603375"/>
              <a:gd name="connsiteX10" fmla="*/ 1006475 w 1616075"/>
              <a:gd name="connsiteY10" fmla="*/ 444500 h 1603375"/>
              <a:gd name="connsiteX11" fmla="*/ 923925 w 1616075"/>
              <a:gd name="connsiteY11" fmla="*/ 606425 h 1603375"/>
              <a:gd name="connsiteX12" fmla="*/ 882650 w 1616075"/>
              <a:gd name="connsiteY12" fmla="*/ 669925 h 1603375"/>
              <a:gd name="connsiteX13" fmla="*/ 879475 w 1616075"/>
              <a:gd name="connsiteY13" fmla="*/ 733425 h 1603375"/>
              <a:gd name="connsiteX14" fmla="*/ 889000 w 1616075"/>
              <a:gd name="connsiteY14" fmla="*/ 869950 h 1603375"/>
              <a:gd name="connsiteX15" fmla="*/ 838200 w 1616075"/>
              <a:gd name="connsiteY15" fmla="*/ 1079500 h 1603375"/>
              <a:gd name="connsiteX16" fmla="*/ 831850 w 1616075"/>
              <a:gd name="connsiteY16" fmla="*/ 1228725 h 1603375"/>
              <a:gd name="connsiteX17" fmla="*/ 889000 w 1616075"/>
              <a:gd name="connsiteY17" fmla="*/ 1333500 h 1603375"/>
              <a:gd name="connsiteX18" fmla="*/ 958850 w 1616075"/>
              <a:gd name="connsiteY18" fmla="*/ 1323975 h 1603375"/>
              <a:gd name="connsiteX19" fmla="*/ 898525 w 1616075"/>
              <a:gd name="connsiteY19" fmla="*/ 1187450 h 1603375"/>
              <a:gd name="connsiteX20" fmla="*/ 933450 w 1616075"/>
              <a:gd name="connsiteY20" fmla="*/ 1079500 h 1603375"/>
              <a:gd name="connsiteX21" fmla="*/ 952500 w 1616075"/>
              <a:gd name="connsiteY21" fmla="*/ 1022350 h 1603375"/>
              <a:gd name="connsiteX22" fmla="*/ 1073150 w 1616075"/>
              <a:gd name="connsiteY22" fmla="*/ 917575 h 1603375"/>
              <a:gd name="connsiteX23" fmla="*/ 1196975 w 1616075"/>
              <a:gd name="connsiteY23" fmla="*/ 885825 h 1603375"/>
              <a:gd name="connsiteX24" fmla="*/ 1352550 w 1616075"/>
              <a:gd name="connsiteY24" fmla="*/ 885825 h 1603375"/>
              <a:gd name="connsiteX25" fmla="*/ 1536700 w 1616075"/>
              <a:gd name="connsiteY25" fmla="*/ 987425 h 1603375"/>
              <a:gd name="connsiteX26" fmla="*/ 1616075 w 1616075"/>
              <a:gd name="connsiteY26" fmla="*/ 1123950 h 1603375"/>
              <a:gd name="connsiteX27" fmla="*/ 1606550 w 1616075"/>
              <a:gd name="connsiteY27" fmla="*/ 1292225 h 1603375"/>
              <a:gd name="connsiteX28" fmla="*/ 1517650 w 1616075"/>
              <a:gd name="connsiteY28" fmla="*/ 1492250 h 1603375"/>
              <a:gd name="connsiteX29" fmla="*/ 1400175 w 1616075"/>
              <a:gd name="connsiteY29" fmla="*/ 1558925 h 1603375"/>
              <a:gd name="connsiteX30" fmla="*/ 1254125 w 1616075"/>
              <a:gd name="connsiteY30" fmla="*/ 1603375 h 1603375"/>
              <a:gd name="connsiteX31" fmla="*/ 1089025 w 1616075"/>
              <a:gd name="connsiteY31" fmla="*/ 1600200 h 1603375"/>
              <a:gd name="connsiteX32" fmla="*/ 908050 w 1616075"/>
              <a:gd name="connsiteY32" fmla="*/ 1520825 h 1603375"/>
              <a:gd name="connsiteX33" fmla="*/ 727075 w 1616075"/>
              <a:gd name="connsiteY33" fmla="*/ 1393825 h 1603375"/>
              <a:gd name="connsiteX34" fmla="*/ 444500 w 1616075"/>
              <a:gd name="connsiteY34" fmla="*/ 1298575 h 1603375"/>
              <a:gd name="connsiteX35" fmla="*/ 460375 w 1616075"/>
              <a:gd name="connsiteY35" fmla="*/ 1247775 h 1603375"/>
              <a:gd name="connsiteX36" fmla="*/ 431800 w 1616075"/>
              <a:gd name="connsiteY36" fmla="*/ 1184275 h 1603375"/>
              <a:gd name="connsiteX37" fmla="*/ 390525 w 1616075"/>
              <a:gd name="connsiteY37" fmla="*/ 1130300 h 1603375"/>
              <a:gd name="connsiteX38" fmla="*/ 323850 w 1616075"/>
              <a:gd name="connsiteY38" fmla="*/ 1079500 h 1603375"/>
              <a:gd name="connsiteX39" fmla="*/ 298450 w 1616075"/>
              <a:gd name="connsiteY39" fmla="*/ 1022350 h 1603375"/>
              <a:gd name="connsiteX40" fmla="*/ 368300 w 1616075"/>
              <a:gd name="connsiteY40" fmla="*/ 1028700 h 1603375"/>
              <a:gd name="connsiteX41" fmla="*/ 419100 w 1616075"/>
              <a:gd name="connsiteY41" fmla="*/ 987425 h 1603375"/>
              <a:gd name="connsiteX42" fmla="*/ 428625 w 1616075"/>
              <a:gd name="connsiteY42" fmla="*/ 908050 h 1603375"/>
              <a:gd name="connsiteX43" fmla="*/ 400050 w 1616075"/>
              <a:gd name="connsiteY43" fmla="*/ 844550 h 1603375"/>
              <a:gd name="connsiteX44" fmla="*/ 346075 w 1616075"/>
              <a:gd name="connsiteY44" fmla="*/ 803275 h 1603375"/>
              <a:gd name="connsiteX45" fmla="*/ 295275 w 1616075"/>
              <a:gd name="connsiteY45" fmla="*/ 806450 h 1603375"/>
              <a:gd name="connsiteX46" fmla="*/ 250825 w 1616075"/>
              <a:gd name="connsiteY46" fmla="*/ 828675 h 1603375"/>
              <a:gd name="connsiteX47" fmla="*/ 215900 w 1616075"/>
              <a:gd name="connsiteY47" fmla="*/ 803275 h 1603375"/>
              <a:gd name="connsiteX48" fmla="*/ 85725 w 1616075"/>
              <a:gd name="connsiteY48" fmla="*/ 777875 h 1603375"/>
              <a:gd name="connsiteX49" fmla="*/ 9525 w 1616075"/>
              <a:gd name="connsiteY49" fmla="*/ 723900 h 1603375"/>
              <a:gd name="connsiteX50" fmla="*/ 0 w 1616075"/>
              <a:gd name="connsiteY50" fmla="*/ 650875 h 1603375"/>
              <a:gd name="connsiteX51" fmla="*/ 104775 w 1616075"/>
              <a:gd name="connsiteY51" fmla="*/ 596900 h 1603375"/>
              <a:gd name="connsiteX52" fmla="*/ 225425 w 1616075"/>
              <a:gd name="connsiteY52" fmla="*/ 600075 h 1603375"/>
              <a:gd name="connsiteX53" fmla="*/ 406400 w 1616075"/>
              <a:gd name="connsiteY53" fmla="*/ 631825 h 1603375"/>
              <a:gd name="connsiteX54" fmla="*/ 520700 w 1616075"/>
              <a:gd name="connsiteY54" fmla="*/ 593725 h 1603375"/>
              <a:gd name="connsiteX0" fmla="*/ 520700 w 1616075"/>
              <a:gd name="connsiteY0" fmla="*/ 593725 h 1603375"/>
              <a:gd name="connsiteX1" fmla="*/ 479425 w 1616075"/>
              <a:gd name="connsiteY1" fmla="*/ 393700 h 1603375"/>
              <a:gd name="connsiteX2" fmla="*/ 466725 w 1616075"/>
              <a:gd name="connsiteY2" fmla="*/ 273050 h 1603375"/>
              <a:gd name="connsiteX3" fmla="*/ 514350 w 1616075"/>
              <a:gd name="connsiteY3" fmla="*/ 149225 h 1603375"/>
              <a:gd name="connsiteX4" fmla="*/ 571500 w 1616075"/>
              <a:gd name="connsiteY4" fmla="*/ 50800 h 1603375"/>
              <a:gd name="connsiteX5" fmla="*/ 666750 w 1616075"/>
              <a:gd name="connsiteY5" fmla="*/ 0 h 1603375"/>
              <a:gd name="connsiteX6" fmla="*/ 806450 w 1616075"/>
              <a:gd name="connsiteY6" fmla="*/ 6350 h 1603375"/>
              <a:gd name="connsiteX7" fmla="*/ 914400 w 1616075"/>
              <a:gd name="connsiteY7" fmla="*/ 50800 h 1603375"/>
              <a:gd name="connsiteX8" fmla="*/ 993775 w 1616075"/>
              <a:gd name="connsiteY8" fmla="*/ 142875 h 1603375"/>
              <a:gd name="connsiteX9" fmla="*/ 1035050 w 1616075"/>
              <a:gd name="connsiteY9" fmla="*/ 279400 h 1603375"/>
              <a:gd name="connsiteX10" fmla="*/ 1006475 w 1616075"/>
              <a:gd name="connsiteY10" fmla="*/ 444500 h 1603375"/>
              <a:gd name="connsiteX11" fmla="*/ 923925 w 1616075"/>
              <a:gd name="connsiteY11" fmla="*/ 606425 h 1603375"/>
              <a:gd name="connsiteX12" fmla="*/ 882650 w 1616075"/>
              <a:gd name="connsiteY12" fmla="*/ 669925 h 1603375"/>
              <a:gd name="connsiteX13" fmla="*/ 879475 w 1616075"/>
              <a:gd name="connsiteY13" fmla="*/ 733425 h 1603375"/>
              <a:gd name="connsiteX14" fmla="*/ 889000 w 1616075"/>
              <a:gd name="connsiteY14" fmla="*/ 869950 h 1603375"/>
              <a:gd name="connsiteX15" fmla="*/ 838200 w 1616075"/>
              <a:gd name="connsiteY15" fmla="*/ 1079500 h 1603375"/>
              <a:gd name="connsiteX16" fmla="*/ 831850 w 1616075"/>
              <a:gd name="connsiteY16" fmla="*/ 1228725 h 1603375"/>
              <a:gd name="connsiteX17" fmla="*/ 889000 w 1616075"/>
              <a:gd name="connsiteY17" fmla="*/ 1333500 h 1603375"/>
              <a:gd name="connsiteX18" fmla="*/ 958850 w 1616075"/>
              <a:gd name="connsiteY18" fmla="*/ 1323975 h 1603375"/>
              <a:gd name="connsiteX19" fmla="*/ 898525 w 1616075"/>
              <a:gd name="connsiteY19" fmla="*/ 1187450 h 1603375"/>
              <a:gd name="connsiteX20" fmla="*/ 933450 w 1616075"/>
              <a:gd name="connsiteY20" fmla="*/ 1079500 h 1603375"/>
              <a:gd name="connsiteX21" fmla="*/ 952500 w 1616075"/>
              <a:gd name="connsiteY21" fmla="*/ 1022350 h 1603375"/>
              <a:gd name="connsiteX22" fmla="*/ 1073150 w 1616075"/>
              <a:gd name="connsiteY22" fmla="*/ 917575 h 1603375"/>
              <a:gd name="connsiteX23" fmla="*/ 1196975 w 1616075"/>
              <a:gd name="connsiteY23" fmla="*/ 885825 h 1603375"/>
              <a:gd name="connsiteX24" fmla="*/ 1352550 w 1616075"/>
              <a:gd name="connsiteY24" fmla="*/ 885825 h 1603375"/>
              <a:gd name="connsiteX25" fmla="*/ 1536700 w 1616075"/>
              <a:gd name="connsiteY25" fmla="*/ 987425 h 1603375"/>
              <a:gd name="connsiteX26" fmla="*/ 1616075 w 1616075"/>
              <a:gd name="connsiteY26" fmla="*/ 1123950 h 1603375"/>
              <a:gd name="connsiteX27" fmla="*/ 1606550 w 1616075"/>
              <a:gd name="connsiteY27" fmla="*/ 1292225 h 1603375"/>
              <a:gd name="connsiteX28" fmla="*/ 1517650 w 1616075"/>
              <a:gd name="connsiteY28" fmla="*/ 1492250 h 1603375"/>
              <a:gd name="connsiteX29" fmla="*/ 1400175 w 1616075"/>
              <a:gd name="connsiteY29" fmla="*/ 1558925 h 1603375"/>
              <a:gd name="connsiteX30" fmla="*/ 1254125 w 1616075"/>
              <a:gd name="connsiteY30" fmla="*/ 1603375 h 1603375"/>
              <a:gd name="connsiteX31" fmla="*/ 1089025 w 1616075"/>
              <a:gd name="connsiteY31" fmla="*/ 1600200 h 1603375"/>
              <a:gd name="connsiteX32" fmla="*/ 908050 w 1616075"/>
              <a:gd name="connsiteY32" fmla="*/ 1520825 h 1603375"/>
              <a:gd name="connsiteX33" fmla="*/ 717550 w 1616075"/>
              <a:gd name="connsiteY33" fmla="*/ 1416050 h 1603375"/>
              <a:gd name="connsiteX34" fmla="*/ 444500 w 1616075"/>
              <a:gd name="connsiteY34" fmla="*/ 1298575 h 1603375"/>
              <a:gd name="connsiteX35" fmla="*/ 460375 w 1616075"/>
              <a:gd name="connsiteY35" fmla="*/ 1247775 h 1603375"/>
              <a:gd name="connsiteX36" fmla="*/ 431800 w 1616075"/>
              <a:gd name="connsiteY36" fmla="*/ 1184275 h 1603375"/>
              <a:gd name="connsiteX37" fmla="*/ 390525 w 1616075"/>
              <a:gd name="connsiteY37" fmla="*/ 1130300 h 1603375"/>
              <a:gd name="connsiteX38" fmla="*/ 323850 w 1616075"/>
              <a:gd name="connsiteY38" fmla="*/ 1079500 h 1603375"/>
              <a:gd name="connsiteX39" fmla="*/ 298450 w 1616075"/>
              <a:gd name="connsiteY39" fmla="*/ 1022350 h 1603375"/>
              <a:gd name="connsiteX40" fmla="*/ 368300 w 1616075"/>
              <a:gd name="connsiteY40" fmla="*/ 1028700 h 1603375"/>
              <a:gd name="connsiteX41" fmla="*/ 419100 w 1616075"/>
              <a:gd name="connsiteY41" fmla="*/ 987425 h 1603375"/>
              <a:gd name="connsiteX42" fmla="*/ 428625 w 1616075"/>
              <a:gd name="connsiteY42" fmla="*/ 908050 h 1603375"/>
              <a:gd name="connsiteX43" fmla="*/ 400050 w 1616075"/>
              <a:gd name="connsiteY43" fmla="*/ 844550 h 1603375"/>
              <a:gd name="connsiteX44" fmla="*/ 346075 w 1616075"/>
              <a:gd name="connsiteY44" fmla="*/ 803275 h 1603375"/>
              <a:gd name="connsiteX45" fmla="*/ 295275 w 1616075"/>
              <a:gd name="connsiteY45" fmla="*/ 806450 h 1603375"/>
              <a:gd name="connsiteX46" fmla="*/ 250825 w 1616075"/>
              <a:gd name="connsiteY46" fmla="*/ 828675 h 1603375"/>
              <a:gd name="connsiteX47" fmla="*/ 215900 w 1616075"/>
              <a:gd name="connsiteY47" fmla="*/ 803275 h 1603375"/>
              <a:gd name="connsiteX48" fmla="*/ 85725 w 1616075"/>
              <a:gd name="connsiteY48" fmla="*/ 777875 h 1603375"/>
              <a:gd name="connsiteX49" fmla="*/ 9525 w 1616075"/>
              <a:gd name="connsiteY49" fmla="*/ 723900 h 1603375"/>
              <a:gd name="connsiteX50" fmla="*/ 0 w 1616075"/>
              <a:gd name="connsiteY50" fmla="*/ 650875 h 1603375"/>
              <a:gd name="connsiteX51" fmla="*/ 104775 w 1616075"/>
              <a:gd name="connsiteY51" fmla="*/ 596900 h 1603375"/>
              <a:gd name="connsiteX52" fmla="*/ 225425 w 1616075"/>
              <a:gd name="connsiteY52" fmla="*/ 600075 h 1603375"/>
              <a:gd name="connsiteX53" fmla="*/ 406400 w 1616075"/>
              <a:gd name="connsiteY53" fmla="*/ 631825 h 1603375"/>
              <a:gd name="connsiteX54" fmla="*/ 520700 w 1616075"/>
              <a:gd name="connsiteY54" fmla="*/ 593725 h 1603375"/>
              <a:gd name="connsiteX0" fmla="*/ 520700 w 1616075"/>
              <a:gd name="connsiteY0" fmla="*/ 593725 h 1603375"/>
              <a:gd name="connsiteX1" fmla="*/ 479425 w 1616075"/>
              <a:gd name="connsiteY1" fmla="*/ 393700 h 1603375"/>
              <a:gd name="connsiteX2" fmla="*/ 466725 w 1616075"/>
              <a:gd name="connsiteY2" fmla="*/ 273050 h 1603375"/>
              <a:gd name="connsiteX3" fmla="*/ 514350 w 1616075"/>
              <a:gd name="connsiteY3" fmla="*/ 149225 h 1603375"/>
              <a:gd name="connsiteX4" fmla="*/ 571500 w 1616075"/>
              <a:gd name="connsiteY4" fmla="*/ 50800 h 1603375"/>
              <a:gd name="connsiteX5" fmla="*/ 666750 w 1616075"/>
              <a:gd name="connsiteY5" fmla="*/ 0 h 1603375"/>
              <a:gd name="connsiteX6" fmla="*/ 806450 w 1616075"/>
              <a:gd name="connsiteY6" fmla="*/ 6350 h 1603375"/>
              <a:gd name="connsiteX7" fmla="*/ 914400 w 1616075"/>
              <a:gd name="connsiteY7" fmla="*/ 50800 h 1603375"/>
              <a:gd name="connsiteX8" fmla="*/ 993775 w 1616075"/>
              <a:gd name="connsiteY8" fmla="*/ 142875 h 1603375"/>
              <a:gd name="connsiteX9" fmla="*/ 1035050 w 1616075"/>
              <a:gd name="connsiteY9" fmla="*/ 279400 h 1603375"/>
              <a:gd name="connsiteX10" fmla="*/ 1006475 w 1616075"/>
              <a:gd name="connsiteY10" fmla="*/ 444500 h 1603375"/>
              <a:gd name="connsiteX11" fmla="*/ 923925 w 1616075"/>
              <a:gd name="connsiteY11" fmla="*/ 606425 h 1603375"/>
              <a:gd name="connsiteX12" fmla="*/ 882650 w 1616075"/>
              <a:gd name="connsiteY12" fmla="*/ 669925 h 1603375"/>
              <a:gd name="connsiteX13" fmla="*/ 879475 w 1616075"/>
              <a:gd name="connsiteY13" fmla="*/ 733425 h 1603375"/>
              <a:gd name="connsiteX14" fmla="*/ 889000 w 1616075"/>
              <a:gd name="connsiteY14" fmla="*/ 869950 h 1603375"/>
              <a:gd name="connsiteX15" fmla="*/ 838200 w 1616075"/>
              <a:gd name="connsiteY15" fmla="*/ 1079500 h 1603375"/>
              <a:gd name="connsiteX16" fmla="*/ 831850 w 1616075"/>
              <a:gd name="connsiteY16" fmla="*/ 1228725 h 1603375"/>
              <a:gd name="connsiteX17" fmla="*/ 889000 w 1616075"/>
              <a:gd name="connsiteY17" fmla="*/ 1333500 h 1603375"/>
              <a:gd name="connsiteX18" fmla="*/ 942975 w 1616075"/>
              <a:gd name="connsiteY18" fmla="*/ 1327150 h 1603375"/>
              <a:gd name="connsiteX19" fmla="*/ 898525 w 1616075"/>
              <a:gd name="connsiteY19" fmla="*/ 1187450 h 1603375"/>
              <a:gd name="connsiteX20" fmla="*/ 933450 w 1616075"/>
              <a:gd name="connsiteY20" fmla="*/ 1079500 h 1603375"/>
              <a:gd name="connsiteX21" fmla="*/ 952500 w 1616075"/>
              <a:gd name="connsiteY21" fmla="*/ 1022350 h 1603375"/>
              <a:gd name="connsiteX22" fmla="*/ 1073150 w 1616075"/>
              <a:gd name="connsiteY22" fmla="*/ 917575 h 1603375"/>
              <a:gd name="connsiteX23" fmla="*/ 1196975 w 1616075"/>
              <a:gd name="connsiteY23" fmla="*/ 885825 h 1603375"/>
              <a:gd name="connsiteX24" fmla="*/ 1352550 w 1616075"/>
              <a:gd name="connsiteY24" fmla="*/ 885825 h 1603375"/>
              <a:gd name="connsiteX25" fmla="*/ 1536700 w 1616075"/>
              <a:gd name="connsiteY25" fmla="*/ 987425 h 1603375"/>
              <a:gd name="connsiteX26" fmla="*/ 1616075 w 1616075"/>
              <a:gd name="connsiteY26" fmla="*/ 1123950 h 1603375"/>
              <a:gd name="connsiteX27" fmla="*/ 1606550 w 1616075"/>
              <a:gd name="connsiteY27" fmla="*/ 1292225 h 1603375"/>
              <a:gd name="connsiteX28" fmla="*/ 1517650 w 1616075"/>
              <a:gd name="connsiteY28" fmla="*/ 1492250 h 1603375"/>
              <a:gd name="connsiteX29" fmla="*/ 1400175 w 1616075"/>
              <a:gd name="connsiteY29" fmla="*/ 1558925 h 1603375"/>
              <a:gd name="connsiteX30" fmla="*/ 1254125 w 1616075"/>
              <a:gd name="connsiteY30" fmla="*/ 1603375 h 1603375"/>
              <a:gd name="connsiteX31" fmla="*/ 1089025 w 1616075"/>
              <a:gd name="connsiteY31" fmla="*/ 1600200 h 1603375"/>
              <a:gd name="connsiteX32" fmla="*/ 908050 w 1616075"/>
              <a:gd name="connsiteY32" fmla="*/ 1520825 h 1603375"/>
              <a:gd name="connsiteX33" fmla="*/ 717550 w 1616075"/>
              <a:gd name="connsiteY33" fmla="*/ 1416050 h 1603375"/>
              <a:gd name="connsiteX34" fmla="*/ 444500 w 1616075"/>
              <a:gd name="connsiteY34" fmla="*/ 1298575 h 1603375"/>
              <a:gd name="connsiteX35" fmla="*/ 460375 w 1616075"/>
              <a:gd name="connsiteY35" fmla="*/ 1247775 h 1603375"/>
              <a:gd name="connsiteX36" fmla="*/ 431800 w 1616075"/>
              <a:gd name="connsiteY36" fmla="*/ 1184275 h 1603375"/>
              <a:gd name="connsiteX37" fmla="*/ 390525 w 1616075"/>
              <a:gd name="connsiteY37" fmla="*/ 1130300 h 1603375"/>
              <a:gd name="connsiteX38" fmla="*/ 323850 w 1616075"/>
              <a:gd name="connsiteY38" fmla="*/ 1079500 h 1603375"/>
              <a:gd name="connsiteX39" fmla="*/ 298450 w 1616075"/>
              <a:gd name="connsiteY39" fmla="*/ 1022350 h 1603375"/>
              <a:gd name="connsiteX40" fmla="*/ 368300 w 1616075"/>
              <a:gd name="connsiteY40" fmla="*/ 1028700 h 1603375"/>
              <a:gd name="connsiteX41" fmla="*/ 419100 w 1616075"/>
              <a:gd name="connsiteY41" fmla="*/ 987425 h 1603375"/>
              <a:gd name="connsiteX42" fmla="*/ 428625 w 1616075"/>
              <a:gd name="connsiteY42" fmla="*/ 908050 h 1603375"/>
              <a:gd name="connsiteX43" fmla="*/ 400050 w 1616075"/>
              <a:gd name="connsiteY43" fmla="*/ 844550 h 1603375"/>
              <a:gd name="connsiteX44" fmla="*/ 346075 w 1616075"/>
              <a:gd name="connsiteY44" fmla="*/ 803275 h 1603375"/>
              <a:gd name="connsiteX45" fmla="*/ 295275 w 1616075"/>
              <a:gd name="connsiteY45" fmla="*/ 806450 h 1603375"/>
              <a:gd name="connsiteX46" fmla="*/ 250825 w 1616075"/>
              <a:gd name="connsiteY46" fmla="*/ 828675 h 1603375"/>
              <a:gd name="connsiteX47" fmla="*/ 215900 w 1616075"/>
              <a:gd name="connsiteY47" fmla="*/ 803275 h 1603375"/>
              <a:gd name="connsiteX48" fmla="*/ 85725 w 1616075"/>
              <a:gd name="connsiteY48" fmla="*/ 777875 h 1603375"/>
              <a:gd name="connsiteX49" fmla="*/ 9525 w 1616075"/>
              <a:gd name="connsiteY49" fmla="*/ 723900 h 1603375"/>
              <a:gd name="connsiteX50" fmla="*/ 0 w 1616075"/>
              <a:gd name="connsiteY50" fmla="*/ 650875 h 1603375"/>
              <a:gd name="connsiteX51" fmla="*/ 104775 w 1616075"/>
              <a:gd name="connsiteY51" fmla="*/ 596900 h 1603375"/>
              <a:gd name="connsiteX52" fmla="*/ 225425 w 1616075"/>
              <a:gd name="connsiteY52" fmla="*/ 600075 h 1603375"/>
              <a:gd name="connsiteX53" fmla="*/ 406400 w 1616075"/>
              <a:gd name="connsiteY53" fmla="*/ 631825 h 1603375"/>
              <a:gd name="connsiteX54" fmla="*/ 520700 w 1616075"/>
              <a:gd name="connsiteY54" fmla="*/ 593725 h 1603375"/>
              <a:gd name="connsiteX0" fmla="*/ 520700 w 1616075"/>
              <a:gd name="connsiteY0" fmla="*/ 593725 h 1603375"/>
              <a:gd name="connsiteX1" fmla="*/ 479425 w 1616075"/>
              <a:gd name="connsiteY1" fmla="*/ 393700 h 1603375"/>
              <a:gd name="connsiteX2" fmla="*/ 466725 w 1616075"/>
              <a:gd name="connsiteY2" fmla="*/ 273050 h 1603375"/>
              <a:gd name="connsiteX3" fmla="*/ 514350 w 1616075"/>
              <a:gd name="connsiteY3" fmla="*/ 149225 h 1603375"/>
              <a:gd name="connsiteX4" fmla="*/ 571500 w 1616075"/>
              <a:gd name="connsiteY4" fmla="*/ 50800 h 1603375"/>
              <a:gd name="connsiteX5" fmla="*/ 666750 w 1616075"/>
              <a:gd name="connsiteY5" fmla="*/ 0 h 1603375"/>
              <a:gd name="connsiteX6" fmla="*/ 806450 w 1616075"/>
              <a:gd name="connsiteY6" fmla="*/ 6350 h 1603375"/>
              <a:gd name="connsiteX7" fmla="*/ 914400 w 1616075"/>
              <a:gd name="connsiteY7" fmla="*/ 50800 h 1603375"/>
              <a:gd name="connsiteX8" fmla="*/ 993775 w 1616075"/>
              <a:gd name="connsiteY8" fmla="*/ 142875 h 1603375"/>
              <a:gd name="connsiteX9" fmla="*/ 1035050 w 1616075"/>
              <a:gd name="connsiteY9" fmla="*/ 279400 h 1603375"/>
              <a:gd name="connsiteX10" fmla="*/ 1006475 w 1616075"/>
              <a:gd name="connsiteY10" fmla="*/ 444500 h 1603375"/>
              <a:gd name="connsiteX11" fmla="*/ 923925 w 1616075"/>
              <a:gd name="connsiteY11" fmla="*/ 606425 h 1603375"/>
              <a:gd name="connsiteX12" fmla="*/ 882650 w 1616075"/>
              <a:gd name="connsiteY12" fmla="*/ 669925 h 1603375"/>
              <a:gd name="connsiteX13" fmla="*/ 879475 w 1616075"/>
              <a:gd name="connsiteY13" fmla="*/ 733425 h 1603375"/>
              <a:gd name="connsiteX14" fmla="*/ 889000 w 1616075"/>
              <a:gd name="connsiteY14" fmla="*/ 869950 h 1603375"/>
              <a:gd name="connsiteX15" fmla="*/ 838200 w 1616075"/>
              <a:gd name="connsiteY15" fmla="*/ 1079500 h 1603375"/>
              <a:gd name="connsiteX16" fmla="*/ 831850 w 1616075"/>
              <a:gd name="connsiteY16" fmla="*/ 1228725 h 1603375"/>
              <a:gd name="connsiteX17" fmla="*/ 889000 w 1616075"/>
              <a:gd name="connsiteY17" fmla="*/ 1333500 h 1603375"/>
              <a:gd name="connsiteX18" fmla="*/ 942975 w 1616075"/>
              <a:gd name="connsiteY18" fmla="*/ 1327150 h 1603375"/>
              <a:gd name="connsiteX19" fmla="*/ 898525 w 1616075"/>
              <a:gd name="connsiteY19" fmla="*/ 1187450 h 1603375"/>
              <a:gd name="connsiteX20" fmla="*/ 911225 w 1616075"/>
              <a:gd name="connsiteY20" fmla="*/ 1101725 h 1603375"/>
              <a:gd name="connsiteX21" fmla="*/ 952500 w 1616075"/>
              <a:gd name="connsiteY21" fmla="*/ 1022350 h 1603375"/>
              <a:gd name="connsiteX22" fmla="*/ 1073150 w 1616075"/>
              <a:gd name="connsiteY22" fmla="*/ 917575 h 1603375"/>
              <a:gd name="connsiteX23" fmla="*/ 1196975 w 1616075"/>
              <a:gd name="connsiteY23" fmla="*/ 885825 h 1603375"/>
              <a:gd name="connsiteX24" fmla="*/ 1352550 w 1616075"/>
              <a:gd name="connsiteY24" fmla="*/ 885825 h 1603375"/>
              <a:gd name="connsiteX25" fmla="*/ 1536700 w 1616075"/>
              <a:gd name="connsiteY25" fmla="*/ 987425 h 1603375"/>
              <a:gd name="connsiteX26" fmla="*/ 1616075 w 1616075"/>
              <a:gd name="connsiteY26" fmla="*/ 1123950 h 1603375"/>
              <a:gd name="connsiteX27" fmla="*/ 1606550 w 1616075"/>
              <a:gd name="connsiteY27" fmla="*/ 1292225 h 1603375"/>
              <a:gd name="connsiteX28" fmla="*/ 1517650 w 1616075"/>
              <a:gd name="connsiteY28" fmla="*/ 1492250 h 1603375"/>
              <a:gd name="connsiteX29" fmla="*/ 1400175 w 1616075"/>
              <a:gd name="connsiteY29" fmla="*/ 1558925 h 1603375"/>
              <a:gd name="connsiteX30" fmla="*/ 1254125 w 1616075"/>
              <a:gd name="connsiteY30" fmla="*/ 1603375 h 1603375"/>
              <a:gd name="connsiteX31" fmla="*/ 1089025 w 1616075"/>
              <a:gd name="connsiteY31" fmla="*/ 1600200 h 1603375"/>
              <a:gd name="connsiteX32" fmla="*/ 908050 w 1616075"/>
              <a:gd name="connsiteY32" fmla="*/ 1520825 h 1603375"/>
              <a:gd name="connsiteX33" fmla="*/ 717550 w 1616075"/>
              <a:gd name="connsiteY33" fmla="*/ 1416050 h 1603375"/>
              <a:gd name="connsiteX34" fmla="*/ 444500 w 1616075"/>
              <a:gd name="connsiteY34" fmla="*/ 1298575 h 1603375"/>
              <a:gd name="connsiteX35" fmla="*/ 460375 w 1616075"/>
              <a:gd name="connsiteY35" fmla="*/ 1247775 h 1603375"/>
              <a:gd name="connsiteX36" fmla="*/ 431800 w 1616075"/>
              <a:gd name="connsiteY36" fmla="*/ 1184275 h 1603375"/>
              <a:gd name="connsiteX37" fmla="*/ 390525 w 1616075"/>
              <a:gd name="connsiteY37" fmla="*/ 1130300 h 1603375"/>
              <a:gd name="connsiteX38" fmla="*/ 323850 w 1616075"/>
              <a:gd name="connsiteY38" fmla="*/ 1079500 h 1603375"/>
              <a:gd name="connsiteX39" fmla="*/ 298450 w 1616075"/>
              <a:gd name="connsiteY39" fmla="*/ 1022350 h 1603375"/>
              <a:gd name="connsiteX40" fmla="*/ 368300 w 1616075"/>
              <a:gd name="connsiteY40" fmla="*/ 1028700 h 1603375"/>
              <a:gd name="connsiteX41" fmla="*/ 419100 w 1616075"/>
              <a:gd name="connsiteY41" fmla="*/ 987425 h 1603375"/>
              <a:gd name="connsiteX42" fmla="*/ 428625 w 1616075"/>
              <a:gd name="connsiteY42" fmla="*/ 908050 h 1603375"/>
              <a:gd name="connsiteX43" fmla="*/ 400050 w 1616075"/>
              <a:gd name="connsiteY43" fmla="*/ 844550 h 1603375"/>
              <a:gd name="connsiteX44" fmla="*/ 346075 w 1616075"/>
              <a:gd name="connsiteY44" fmla="*/ 803275 h 1603375"/>
              <a:gd name="connsiteX45" fmla="*/ 295275 w 1616075"/>
              <a:gd name="connsiteY45" fmla="*/ 806450 h 1603375"/>
              <a:gd name="connsiteX46" fmla="*/ 250825 w 1616075"/>
              <a:gd name="connsiteY46" fmla="*/ 828675 h 1603375"/>
              <a:gd name="connsiteX47" fmla="*/ 215900 w 1616075"/>
              <a:gd name="connsiteY47" fmla="*/ 803275 h 1603375"/>
              <a:gd name="connsiteX48" fmla="*/ 85725 w 1616075"/>
              <a:gd name="connsiteY48" fmla="*/ 777875 h 1603375"/>
              <a:gd name="connsiteX49" fmla="*/ 9525 w 1616075"/>
              <a:gd name="connsiteY49" fmla="*/ 723900 h 1603375"/>
              <a:gd name="connsiteX50" fmla="*/ 0 w 1616075"/>
              <a:gd name="connsiteY50" fmla="*/ 650875 h 1603375"/>
              <a:gd name="connsiteX51" fmla="*/ 104775 w 1616075"/>
              <a:gd name="connsiteY51" fmla="*/ 596900 h 1603375"/>
              <a:gd name="connsiteX52" fmla="*/ 225425 w 1616075"/>
              <a:gd name="connsiteY52" fmla="*/ 600075 h 1603375"/>
              <a:gd name="connsiteX53" fmla="*/ 406400 w 1616075"/>
              <a:gd name="connsiteY53" fmla="*/ 631825 h 1603375"/>
              <a:gd name="connsiteX54" fmla="*/ 520700 w 1616075"/>
              <a:gd name="connsiteY54" fmla="*/ 593725 h 1603375"/>
              <a:gd name="connsiteX0" fmla="*/ 361950 w 1616075"/>
              <a:gd name="connsiteY0" fmla="*/ 352425 h 1603375"/>
              <a:gd name="connsiteX1" fmla="*/ 479425 w 1616075"/>
              <a:gd name="connsiteY1" fmla="*/ 393700 h 1603375"/>
              <a:gd name="connsiteX2" fmla="*/ 466725 w 1616075"/>
              <a:gd name="connsiteY2" fmla="*/ 273050 h 1603375"/>
              <a:gd name="connsiteX3" fmla="*/ 514350 w 1616075"/>
              <a:gd name="connsiteY3" fmla="*/ 149225 h 1603375"/>
              <a:gd name="connsiteX4" fmla="*/ 571500 w 1616075"/>
              <a:gd name="connsiteY4" fmla="*/ 50800 h 1603375"/>
              <a:gd name="connsiteX5" fmla="*/ 666750 w 1616075"/>
              <a:gd name="connsiteY5" fmla="*/ 0 h 1603375"/>
              <a:gd name="connsiteX6" fmla="*/ 806450 w 1616075"/>
              <a:gd name="connsiteY6" fmla="*/ 6350 h 1603375"/>
              <a:gd name="connsiteX7" fmla="*/ 914400 w 1616075"/>
              <a:gd name="connsiteY7" fmla="*/ 50800 h 1603375"/>
              <a:gd name="connsiteX8" fmla="*/ 993775 w 1616075"/>
              <a:gd name="connsiteY8" fmla="*/ 142875 h 1603375"/>
              <a:gd name="connsiteX9" fmla="*/ 1035050 w 1616075"/>
              <a:gd name="connsiteY9" fmla="*/ 279400 h 1603375"/>
              <a:gd name="connsiteX10" fmla="*/ 1006475 w 1616075"/>
              <a:gd name="connsiteY10" fmla="*/ 444500 h 1603375"/>
              <a:gd name="connsiteX11" fmla="*/ 923925 w 1616075"/>
              <a:gd name="connsiteY11" fmla="*/ 606425 h 1603375"/>
              <a:gd name="connsiteX12" fmla="*/ 882650 w 1616075"/>
              <a:gd name="connsiteY12" fmla="*/ 669925 h 1603375"/>
              <a:gd name="connsiteX13" fmla="*/ 879475 w 1616075"/>
              <a:gd name="connsiteY13" fmla="*/ 733425 h 1603375"/>
              <a:gd name="connsiteX14" fmla="*/ 889000 w 1616075"/>
              <a:gd name="connsiteY14" fmla="*/ 869950 h 1603375"/>
              <a:gd name="connsiteX15" fmla="*/ 838200 w 1616075"/>
              <a:gd name="connsiteY15" fmla="*/ 1079500 h 1603375"/>
              <a:gd name="connsiteX16" fmla="*/ 831850 w 1616075"/>
              <a:gd name="connsiteY16" fmla="*/ 1228725 h 1603375"/>
              <a:gd name="connsiteX17" fmla="*/ 889000 w 1616075"/>
              <a:gd name="connsiteY17" fmla="*/ 1333500 h 1603375"/>
              <a:gd name="connsiteX18" fmla="*/ 942975 w 1616075"/>
              <a:gd name="connsiteY18" fmla="*/ 1327150 h 1603375"/>
              <a:gd name="connsiteX19" fmla="*/ 898525 w 1616075"/>
              <a:gd name="connsiteY19" fmla="*/ 1187450 h 1603375"/>
              <a:gd name="connsiteX20" fmla="*/ 911225 w 1616075"/>
              <a:gd name="connsiteY20" fmla="*/ 1101725 h 1603375"/>
              <a:gd name="connsiteX21" fmla="*/ 952500 w 1616075"/>
              <a:gd name="connsiteY21" fmla="*/ 1022350 h 1603375"/>
              <a:gd name="connsiteX22" fmla="*/ 1073150 w 1616075"/>
              <a:gd name="connsiteY22" fmla="*/ 917575 h 1603375"/>
              <a:gd name="connsiteX23" fmla="*/ 1196975 w 1616075"/>
              <a:gd name="connsiteY23" fmla="*/ 885825 h 1603375"/>
              <a:gd name="connsiteX24" fmla="*/ 1352550 w 1616075"/>
              <a:gd name="connsiteY24" fmla="*/ 885825 h 1603375"/>
              <a:gd name="connsiteX25" fmla="*/ 1536700 w 1616075"/>
              <a:gd name="connsiteY25" fmla="*/ 987425 h 1603375"/>
              <a:gd name="connsiteX26" fmla="*/ 1616075 w 1616075"/>
              <a:gd name="connsiteY26" fmla="*/ 1123950 h 1603375"/>
              <a:gd name="connsiteX27" fmla="*/ 1606550 w 1616075"/>
              <a:gd name="connsiteY27" fmla="*/ 1292225 h 1603375"/>
              <a:gd name="connsiteX28" fmla="*/ 1517650 w 1616075"/>
              <a:gd name="connsiteY28" fmla="*/ 1492250 h 1603375"/>
              <a:gd name="connsiteX29" fmla="*/ 1400175 w 1616075"/>
              <a:gd name="connsiteY29" fmla="*/ 1558925 h 1603375"/>
              <a:gd name="connsiteX30" fmla="*/ 1254125 w 1616075"/>
              <a:gd name="connsiteY30" fmla="*/ 1603375 h 1603375"/>
              <a:gd name="connsiteX31" fmla="*/ 1089025 w 1616075"/>
              <a:gd name="connsiteY31" fmla="*/ 1600200 h 1603375"/>
              <a:gd name="connsiteX32" fmla="*/ 908050 w 1616075"/>
              <a:gd name="connsiteY32" fmla="*/ 1520825 h 1603375"/>
              <a:gd name="connsiteX33" fmla="*/ 717550 w 1616075"/>
              <a:gd name="connsiteY33" fmla="*/ 1416050 h 1603375"/>
              <a:gd name="connsiteX34" fmla="*/ 444500 w 1616075"/>
              <a:gd name="connsiteY34" fmla="*/ 1298575 h 1603375"/>
              <a:gd name="connsiteX35" fmla="*/ 460375 w 1616075"/>
              <a:gd name="connsiteY35" fmla="*/ 1247775 h 1603375"/>
              <a:gd name="connsiteX36" fmla="*/ 431800 w 1616075"/>
              <a:gd name="connsiteY36" fmla="*/ 1184275 h 1603375"/>
              <a:gd name="connsiteX37" fmla="*/ 390525 w 1616075"/>
              <a:gd name="connsiteY37" fmla="*/ 1130300 h 1603375"/>
              <a:gd name="connsiteX38" fmla="*/ 323850 w 1616075"/>
              <a:gd name="connsiteY38" fmla="*/ 1079500 h 1603375"/>
              <a:gd name="connsiteX39" fmla="*/ 298450 w 1616075"/>
              <a:gd name="connsiteY39" fmla="*/ 1022350 h 1603375"/>
              <a:gd name="connsiteX40" fmla="*/ 368300 w 1616075"/>
              <a:gd name="connsiteY40" fmla="*/ 1028700 h 1603375"/>
              <a:gd name="connsiteX41" fmla="*/ 419100 w 1616075"/>
              <a:gd name="connsiteY41" fmla="*/ 987425 h 1603375"/>
              <a:gd name="connsiteX42" fmla="*/ 428625 w 1616075"/>
              <a:gd name="connsiteY42" fmla="*/ 908050 h 1603375"/>
              <a:gd name="connsiteX43" fmla="*/ 400050 w 1616075"/>
              <a:gd name="connsiteY43" fmla="*/ 844550 h 1603375"/>
              <a:gd name="connsiteX44" fmla="*/ 346075 w 1616075"/>
              <a:gd name="connsiteY44" fmla="*/ 803275 h 1603375"/>
              <a:gd name="connsiteX45" fmla="*/ 295275 w 1616075"/>
              <a:gd name="connsiteY45" fmla="*/ 806450 h 1603375"/>
              <a:gd name="connsiteX46" fmla="*/ 250825 w 1616075"/>
              <a:gd name="connsiteY46" fmla="*/ 828675 h 1603375"/>
              <a:gd name="connsiteX47" fmla="*/ 215900 w 1616075"/>
              <a:gd name="connsiteY47" fmla="*/ 803275 h 1603375"/>
              <a:gd name="connsiteX48" fmla="*/ 85725 w 1616075"/>
              <a:gd name="connsiteY48" fmla="*/ 777875 h 1603375"/>
              <a:gd name="connsiteX49" fmla="*/ 9525 w 1616075"/>
              <a:gd name="connsiteY49" fmla="*/ 723900 h 1603375"/>
              <a:gd name="connsiteX50" fmla="*/ 0 w 1616075"/>
              <a:gd name="connsiteY50" fmla="*/ 650875 h 1603375"/>
              <a:gd name="connsiteX51" fmla="*/ 104775 w 1616075"/>
              <a:gd name="connsiteY51" fmla="*/ 596900 h 1603375"/>
              <a:gd name="connsiteX52" fmla="*/ 225425 w 1616075"/>
              <a:gd name="connsiteY52" fmla="*/ 600075 h 1603375"/>
              <a:gd name="connsiteX53" fmla="*/ 406400 w 1616075"/>
              <a:gd name="connsiteY53" fmla="*/ 631825 h 1603375"/>
              <a:gd name="connsiteX54" fmla="*/ 361950 w 1616075"/>
              <a:gd name="connsiteY54" fmla="*/ 352425 h 1603375"/>
              <a:gd name="connsiteX0" fmla="*/ 361950 w 1616075"/>
              <a:gd name="connsiteY0" fmla="*/ 352425 h 1603375"/>
              <a:gd name="connsiteX1" fmla="*/ 479425 w 1616075"/>
              <a:gd name="connsiteY1" fmla="*/ 393700 h 1603375"/>
              <a:gd name="connsiteX2" fmla="*/ 466725 w 1616075"/>
              <a:gd name="connsiteY2" fmla="*/ 273050 h 1603375"/>
              <a:gd name="connsiteX3" fmla="*/ 514350 w 1616075"/>
              <a:gd name="connsiteY3" fmla="*/ 149225 h 1603375"/>
              <a:gd name="connsiteX4" fmla="*/ 571500 w 1616075"/>
              <a:gd name="connsiteY4" fmla="*/ 50800 h 1603375"/>
              <a:gd name="connsiteX5" fmla="*/ 666750 w 1616075"/>
              <a:gd name="connsiteY5" fmla="*/ 0 h 1603375"/>
              <a:gd name="connsiteX6" fmla="*/ 806450 w 1616075"/>
              <a:gd name="connsiteY6" fmla="*/ 6350 h 1603375"/>
              <a:gd name="connsiteX7" fmla="*/ 914400 w 1616075"/>
              <a:gd name="connsiteY7" fmla="*/ 50800 h 1603375"/>
              <a:gd name="connsiteX8" fmla="*/ 993775 w 1616075"/>
              <a:gd name="connsiteY8" fmla="*/ 142875 h 1603375"/>
              <a:gd name="connsiteX9" fmla="*/ 1035050 w 1616075"/>
              <a:gd name="connsiteY9" fmla="*/ 279400 h 1603375"/>
              <a:gd name="connsiteX10" fmla="*/ 1006475 w 1616075"/>
              <a:gd name="connsiteY10" fmla="*/ 444500 h 1603375"/>
              <a:gd name="connsiteX11" fmla="*/ 923925 w 1616075"/>
              <a:gd name="connsiteY11" fmla="*/ 606425 h 1603375"/>
              <a:gd name="connsiteX12" fmla="*/ 882650 w 1616075"/>
              <a:gd name="connsiteY12" fmla="*/ 669925 h 1603375"/>
              <a:gd name="connsiteX13" fmla="*/ 879475 w 1616075"/>
              <a:gd name="connsiteY13" fmla="*/ 733425 h 1603375"/>
              <a:gd name="connsiteX14" fmla="*/ 889000 w 1616075"/>
              <a:gd name="connsiteY14" fmla="*/ 869950 h 1603375"/>
              <a:gd name="connsiteX15" fmla="*/ 838200 w 1616075"/>
              <a:gd name="connsiteY15" fmla="*/ 1079500 h 1603375"/>
              <a:gd name="connsiteX16" fmla="*/ 831850 w 1616075"/>
              <a:gd name="connsiteY16" fmla="*/ 1228725 h 1603375"/>
              <a:gd name="connsiteX17" fmla="*/ 889000 w 1616075"/>
              <a:gd name="connsiteY17" fmla="*/ 1333500 h 1603375"/>
              <a:gd name="connsiteX18" fmla="*/ 942975 w 1616075"/>
              <a:gd name="connsiteY18" fmla="*/ 1327150 h 1603375"/>
              <a:gd name="connsiteX19" fmla="*/ 898525 w 1616075"/>
              <a:gd name="connsiteY19" fmla="*/ 1187450 h 1603375"/>
              <a:gd name="connsiteX20" fmla="*/ 911225 w 1616075"/>
              <a:gd name="connsiteY20" fmla="*/ 1101725 h 1603375"/>
              <a:gd name="connsiteX21" fmla="*/ 952500 w 1616075"/>
              <a:gd name="connsiteY21" fmla="*/ 1022350 h 1603375"/>
              <a:gd name="connsiteX22" fmla="*/ 1073150 w 1616075"/>
              <a:gd name="connsiteY22" fmla="*/ 917575 h 1603375"/>
              <a:gd name="connsiteX23" fmla="*/ 1196975 w 1616075"/>
              <a:gd name="connsiteY23" fmla="*/ 885825 h 1603375"/>
              <a:gd name="connsiteX24" fmla="*/ 1352550 w 1616075"/>
              <a:gd name="connsiteY24" fmla="*/ 885825 h 1603375"/>
              <a:gd name="connsiteX25" fmla="*/ 1536700 w 1616075"/>
              <a:gd name="connsiteY25" fmla="*/ 987425 h 1603375"/>
              <a:gd name="connsiteX26" fmla="*/ 1616075 w 1616075"/>
              <a:gd name="connsiteY26" fmla="*/ 1123950 h 1603375"/>
              <a:gd name="connsiteX27" fmla="*/ 1606550 w 1616075"/>
              <a:gd name="connsiteY27" fmla="*/ 1292225 h 1603375"/>
              <a:gd name="connsiteX28" fmla="*/ 1517650 w 1616075"/>
              <a:gd name="connsiteY28" fmla="*/ 1492250 h 1603375"/>
              <a:gd name="connsiteX29" fmla="*/ 1400175 w 1616075"/>
              <a:gd name="connsiteY29" fmla="*/ 1558925 h 1603375"/>
              <a:gd name="connsiteX30" fmla="*/ 1254125 w 1616075"/>
              <a:gd name="connsiteY30" fmla="*/ 1603375 h 1603375"/>
              <a:gd name="connsiteX31" fmla="*/ 1089025 w 1616075"/>
              <a:gd name="connsiteY31" fmla="*/ 1600200 h 1603375"/>
              <a:gd name="connsiteX32" fmla="*/ 908050 w 1616075"/>
              <a:gd name="connsiteY32" fmla="*/ 1520825 h 1603375"/>
              <a:gd name="connsiteX33" fmla="*/ 717550 w 1616075"/>
              <a:gd name="connsiteY33" fmla="*/ 1416050 h 1603375"/>
              <a:gd name="connsiteX34" fmla="*/ 444500 w 1616075"/>
              <a:gd name="connsiteY34" fmla="*/ 1298575 h 1603375"/>
              <a:gd name="connsiteX35" fmla="*/ 460375 w 1616075"/>
              <a:gd name="connsiteY35" fmla="*/ 1247775 h 1603375"/>
              <a:gd name="connsiteX36" fmla="*/ 431800 w 1616075"/>
              <a:gd name="connsiteY36" fmla="*/ 1184275 h 1603375"/>
              <a:gd name="connsiteX37" fmla="*/ 390525 w 1616075"/>
              <a:gd name="connsiteY37" fmla="*/ 1130300 h 1603375"/>
              <a:gd name="connsiteX38" fmla="*/ 323850 w 1616075"/>
              <a:gd name="connsiteY38" fmla="*/ 1079500 h 1603375"/>
              <a:gd name="connsiteX39" fmla="*/ 298450 w 1616075"/>
              <a:gd name="connsiteY39" fmla="*/ 1022350 h 1603375"/>
              <a:gd name="connsiteX40" fmla="*/ 368300 w 1616075"/>
              <a:gd name="connsiteY40" fmla="*/ 1028700 h 1603375"/>
              <a:gd name="connsiteX41" fmla="*/ 419100 w 1616075"/>
              <a:gd name="connsiteY41" fmla="*/ 987425 h 1603375"/>
              <a:gd name="connsiteX42" fmla="*/ 428625 w 1616075"/>
              <a:gd name="connsiteY42" fmla="*/ 908050 h 1603375"/>
              <a:gd name="connsiteX43" fmla="*/ 400050 w 1616075"/>
              <a:gd name="connsiteY43" fmla="*/ 844550 h 1603375"/>
              <a:gd name="connsiteX44" fmla="*/ 346075 w 1616075"/>
              <a:gd name="connsiteY44" fmla="*/ 803275 h 1603375"/>
              <a:gd name="connsiteX45" fmla="*/ 295275 w 1616075"/>
              <a:gd name="connsiteY45" fmla="*/ 806450 h 1603375"/>
              <a:gd name="connsiteX46" fmla="*/ 250825 w 1616075"/>
              <a:gd name="connsiteY46" fmla="*/ 828675 h 1603375"/>
              <a:gd name="connsiteX47" fmla="*/ 215900 w 1616075"/>
              <a:gd name="connsiteY47" fmla="*/ 803275 h 1603375"/>
              <a:gd name="connsiteX48" fmla="*/ 85725 w 1616075"/>
              <a:gd name="connsiteY48" fmla="*/ 777875 h 1603375"/>
              <a:gd name="connsiteX49" fmla="*/ 9525 w 1616075"/>
              <a:gd name="connsiteY49" fmla="*/ 723900 h 1603375"/>
              <a:gd name="connsiteX50" fmla="*/ 0 w 1616075"/>
              <a:gd name="connsiteY50" fmla="*/ 650875 h 1603375"/>
              <a:gd name="connsiteX51" fmla="*/ 104775 w 1616075"/>
              <a:gd name="connsiteY51" fmla="*/ 596900 h 1603375"/>
              <a:gd name="connsiteX52" fmla="*/ 225425 w 1616075"/>
              <a:gd name="connsiteY52" fmla="*/ 600075 h 1603375"/>
              <a:gd name="connsiteX53" fmla="*/ 238125 w 1616075"/>
              <a:gd name="connsiteY53" fmla="*/ 419100 h 1603375"/>
              <a:gd name="connsiteX54" fmla="*/ 361950 w 1616075"/>
              <a:gd name="connsiteY54" fmla="*/ 352425 h 1603375"/>
              <a:gd name="connsiteX0" fmla="*/ 361950 w 1616075"/>
              <a:gd name="connsiteY0" fmla="*/ 352425 h 1603375"/>
              <a:gd name="connsiteX1" fmla="*/ 479425 w 1616075"/>
              <a:gd name="connsiteY1" fmla="*/ 393700 h 1603375"/>
              <a:gd name="connsiteX2" fmla="*/ 466725 w 1616075"/>
              <a:gd name="connsiteY2" fmla="*/ 273050 h 1603375"/>
              <a:gd name="connsiteX3" fmla="*/ 514350 w 1616075"/>
              <a:gd name="connsiteY3" fmla="*/ 149225 h 1603375"/>
              <a:gd name="connsiteX4" fmla="*/ 571500 w 1616075"/>
              <a:gd name="connsiteY4" fmla="*/ 50800 h 1603375"/>
              <a:gd name="connsiteX5" fmla="*/ 666750 w 1616075"/>
              <a:gd name="connsiteY5" fmla="*/ 0 h 1603375"/>
              <a:gd name="connsiteX6" fmla="*/ 806450 w 1616075"/>
              <a:gd name="connsiteY6" fmla="*/ 6350 h 1603375"/>
              <a:gd name="connsiteX7" fmla="*/ 914400 w 1616075"/>
              <a:gd name="connsiteY7" fmla="*/ 50800 h 1603375"/>
              <a:gd name="connsiteX8" fmla="*/ 993775 w 1616075"/>
              <a:gd name="connsiteY8" fmla="*/ 142875 h 1603375"/>
              <a:gd name="connsiteX9" fmla="*/ 1035050 w 1616075"/>
              <a:gd name="connsiteY9" fmla="*/ 279400 h 1603375"/>
              <a:gd name="connsiteX10" fmla="*/ 1006475 w 1616075"/>
              <a:gd name="connsiteY10" fmla="*/ 444500 h 1603375"/>
              <a:gd name="connsiteX11" fmla="*/ 923925 w 1616075"/>
              <a:gd name="connsiteY11" fmla="*/ 606425 h 1603375"/>
              <a:gd name="connsiteX12" fmla="*/ 882650 w 1616075"/>
              <a:gd name="connsiteY12" fmla="*/ 669925 h 1603375"/>
              <a:gd name="connsiteX13" fmla="*/ 879475 w 1616075"/>
              <a:gd name="connsiteY13" fmla="*/ 733425 h 1603375"/>
              <a:gd name="connsiteX14" fmla="*/ 889000 w 1616075"/>
              <a:gd name="connsiteY14" fmla="*/ 869950 h 1603375"/>
              <a:gd name="connsiteX15" fmla="*/ 838200 w 1616075"/>
              <a:gd name="connsiteY15" fmla="*/ 1079500 h 1603375"/>
              <a:gd name="connsiteX16" fmla="*/ 831850 w 1616075"/>
              <a:gd name="connsiteY16" fmla="*/ 1228725 h 1603375"/>
              <a:gd name="connsiteX17" fmla="*/ 889000 w 1616075"/>
              <a:gd name="connsiteY17" fmla="*/ 1333500 h 1603375"/>
              <a:gd name="connsiteX18" fmla="*/ 942975 w 1616075"/>
              <a:gd name="connsiteY18" fmla="*/ 1327150 h 1603375"/>
              <a:gd name="connsiteX19" fmla="*/ 898525 w 1616075"/>
              <a:gd name="connsiteY19" fmla="*/ 1187450 h 1603375"/>
              <a:gd name="connsiteX20" fmla="*/ 911225 w 1616075"/>
              <a:gd name="connsiteY20" fmla="*/ 1101725 h 1603375"/>
              <a:gd name="connsiteX21" fmla="*/ 952500 w 1616075"/>
              <a:gd name="connsiteY21" fmla="*/ 1022350 h 1603375"/>
              <a:gd name="connsiteX22" fmla="*/ 1073150 w 1616075"/>
              <a:gd name="connsiteY22" fmla="*/ 917575 h 1603375"/>
              <a:gd name="connsiteX23" fmla="*/ 1196975 w 1616075"/>
              <a:gd name="connsiteY23" fmla="*/ 885825 h 1603375"/>
              <a:gd name="connsiteX24" fmla="*/ 1352550 w 1616075"/>
              <a:gd name="connsiteY24" fmla="*/ 885825 h 1603375"/>
              <a:gd name="connsiteX25" fmla="*/ 1536700 w 1616075"/>
              <a:gd name="connsiteY25" fmla="*/ 987425 h 1603375"/>
              <a:gd name="connsiteX26" fmla="*/ 1616075 w 1616075"/>
              <a:gd name="connsiteY26" fmla="*/ 1123950 h 1603375"/>
              <a:gd name="connsiteX27" fmla="*/ 1606550 w 1616075"/>
              <a:gd name="connsiteY27" fmla="*/ 1292225 h 1603375"/>
              <a:gd name="connsiteX28" fmla="*/ 1517650 w 1616075"/>
              <a:gd name="connsiteY28" fmla="*/ 1492250 h 1603375"/>
              <a:gd name="connsiteX29" fmla="*/ 1400175 w 1616075"/>
              <a:gd name="connsiteY29" fmla="*/ 1558925 h 1603375"/>
              <a:gd name="connsiteX30" fmla="*/ 1254125 w 1616075"/>
              <a:gd name="connsiteY30" fmla="*/ 1603375 h 1603375"/>
              <a:gd name="connsiteX31" fmla="*/ 1089025 w 1616075"/>
              <a:gd name="connsiteY31" fmla="*/ 1600200 h 1603375"/>
              <a:gd name="connsiteX32" fmla="*/ 908050 w 1616075"/>
              <a:gd name="connsiteY32" fmla="*/ 1520825 h 1603375"/>
              <a:gd name="connsiteX33" fmla="*/ 717550 w 1616075"/>
              <a:gd name="connsiteY33" fmla="*/ 1416050 h 1603375"/>
              <a:gd name="connsiteX34" fmla="*/ 444500 w 1616075"/>
              <a:gd name="connsiteY34" fmla="*/ 1298575 h 1603375"/>
              <a:gd name="connsiteX35" fmla="*/ 460375 w 1616075"/>
              <a:gd name="connsiteY35" fmla="*/ 1247775 h 1603375"/>
              <a:gd name="connsiteX36" fmla="*/ 431800 w 1616075"/>
              <a:gd name="connsiteY36" fmla="*/ 1184275 h 1603375"/>
              <a:gd name="connsiteX37" fmla="*/ 390525 w 1616075"/>
              <a:gd name="connsiteY37" fmla="*/ 1130300 h 1603375"/>
              <a:gd name="connsiteX38" fmla="*/ 323850 w 1616075"/>
              <a:gd name="connsiteY38" fmla="*/ 1079500 h 1603375"/>
              <a:gd name="connsiteX39" fmla="*/ 298450 w 1616075"/>
              <a:gd name="connsiteY39" fmla="*/ 1022350 h 1603375"/>
              <a:gd name="connsiteX40" fmla="*/ 368300 w 1616075"/>
              <a:gd name="connsiteY40" fmla="*/ 1028700 h 1603375"/>
              <a:gd name="connsiteX41" fmla="*/ 419100 w 1616075"/>
              <a:gd name="connsiteY41" fmla="*/ 987425 h 1603375"/>
              <a:gd name="connsiteX42" fmla="*/ 428625 w 1616075"/>
              <a:gd name="connsiteY42" fmla="*/ 908050 h 1603375"/>
              <a:gd name="connsiteX43" fmla="*/ 400050 w 1616075"/>
              <a:gd name="connsiteY43" fmla="*/ 844550 h 1603375"/>
              <a:gd name="connsiteX44" fmla="*/ 346075 w 1616075"/>
              <a:gd name="connsiteY44" fmla="*/ 803275 h 1603375"/>
              <a:gd name="connsiteX45" fmla="*/ 295275 w 1616075"/>
              <a:gd name="connsiteY45" fmla="*/ 806450 h 1603375"/>
              <a:gd name="connsiteX46" fmla="*/ 250825 w 1616075"/>
              <a:gd name="connsiteY46" fmla="*/ 828675 h 1603375"/>
              <a:gd name="connsiteX47" fmla="*/ 215900 w 1616075"/>
              <a:gd name="connsiteY47" fmla="*/ 803275 h 1603375"/>
              <a:gd name="connsiteX48" fmla="*/ 85725 w 1616075"/>
              <a:gd name="connsiteY48" fmla="*/ 777875 h 1603375"/>
              <a:gd name="connsiteX49" fmla="*/ 9525 w 1616075"/>
              <a:gd name="connsiteY49" fmla="*/ 723900 h 1603375"/>
              <a:gd name="connsiteX50" fmla="*/ 0 w 1616075"/>
              <a:gd name="connsiteY50" fmla="*/ 650875 h 1603375"/>
              <a:gd name="connsiteX51" fmla="*/ 104775 w 1616075"/>
              <a:gd name="connsiteY51" fmla="*/ 596900 h 1603375"/>
              <a:gd name="connsiteX52" fmla="*/ 155575 w 1616075"/>
              <a:gd name="connsiteY52" fmla="*/ 504825 h 1603375"/>
              <a:gd name="connsiteX53" fmla="*/ 238125 w 1616075"/>
              <a:gd name="connsiteY53" fmla="*/ 419100 h 1603375"/>
              <a:gd name="connsiteX54" fmla="*/ 361950 w 1616075"/>
              <a:gd name="connsiteY54" fmla="*/ 352425 h 1603375"/>
              <a:gd name="connsiteX0" fmla="*/ 361950 w 1616075"/>
              <a:gd name="connsiteY0" fmla="*/ 352425 h 1603375"/>
              <a:gd name="connsiteX1" fmla="*/ 479425 w 1616075"/>
              <a:gd name="connsiteY1" fmla="*/ 393700 h 1603375"/>
              <a:gd name="connsiteX2" fmla="*/ 466725 w 1616075"/>
              <a:gd name="connsiteY2" fmla="*/ 273050 h 1603375"/>
              <a:gd name="connsiteX3" fmla="*/ 492125 w 1616075"/>
              <a:gd name="connsiteY3" fmla="*/ 152400 h 1603375"/>
              <a:gd name="connsiteX4" fmla="*/ 571500 w 1616075"/>
              <a:gd name="connsiteY4" fmla="*/ 50800 h 1603375"/>
              <a:gd name="connsiteX5" fmla="*/ 666750 w 1616075"/>
              <a:gd name="connsiteY5" fmla="*/ 0 h 1603375"/>
              <a:gd name="connsiteX6" fmla="*/ 806450 w 1616075"/>
              <a:gd name="connsiteY6" fmla="*/ 6350 h 1603375"/>
              <a:gd name="connsiteX7" fmla="*/ 914400 w 1616075"/>
              <a:gd name="connsiteY7" fmla="*/ 50800 h 1603375"/>
              <a:gd name="connsiteX8" fmla="*/ 993775 w 1616075"/>
              <a:gd name="connsiteY8" fmla="*/ 142875 h 1603375"/>
              <a:gd name="connsiteX9" fmla="*/ 1035050 w 1616075"/>
              <a:gd name="connsiteY9" fmla="*/ 279400 h 1603375"/>
              <a:gd name="connsiteX10" fmla="*/ 1006475 w 1616075"/>
              <a:gd name="connsiteY10" fmla="*/ 444500 h 1603375"/>
              <a:gd name="connsiteX11" fmla="*/ 923925 w 1616075"/>
              <a:gd name="connsiteY11" fmla="*/ 606425 h 1603375"/>
              <a:gd name="connsiteX12" fmla="*/ 882650 w 1616075"/>
              <a:gd name="connsiteY12" fmla="*/ 669925 h 1603375"/>
              <a:gd name="connsiteX13" fmla="*/ 879475 w 1616075"/>
              <a:gd name="connsiteY13" fmla="*/ 733425 h 1603375"/>
              <a:gd name="connsiteX14" fmla="*/ 889000 w 1616075"/>
              <a:gd name="connsiteY14" fmla="*/ 869950 h 1603375"/>
              <a:gd name="connsiteX15" fmla="*/ 838200 w 1616075"/>
              <a:gd name="connsiteY15" fmla="*/ 1079500 h 1603375"/>
              <a:gd name="connsiteX16" fmla="*/ 831850 w 1616075"/>
              <a:gd name="connsiteY16" fmla="*/ 1228725 h 1603375"/>
              <a:gd name="connsiteX17" fmla="*/ 889000 w 1616075"/>
              <a:gd name="connsiteY17" fmla="*/ 1333500 h 1603375"/>
              <a:gd name="connsiteX18" fmla="*/ 942975 w 1616075"/>
              <a:gd name="connsiteY18" fmla="*/ 1327150 h 1603375"/>
              <a:gd name="connsiteX19" fmla="*/ 898525 w 1616075"/>
              <a:gd name="connsiteY19" fmla="*/ 1187450 h 1603375"/>
              <a:gd name="connsiteX20" fmla="*/ 911225 w 1616075"/>
              <a:gd name="connsiteY20" fmla="*/ 1101725 h 1603375"/>
              <a:gd name="connsiteX21" fmla="*/ 952500 w 1616075"/>
              <a:gd name="connsiteY21" fmla="*/ 1022350 h 1603375"/>
              <a:gd name="connsiteX22" fmla="*/ 1073150 w 1616075"/>
              <a:gd name="connsiteY22" fmla="*/ 917575 h 1603375"/>
              <a:gd name="connsiteX23" fmla="*/ 1196975 w 1616075"/>
              <a:gd name="connsiteY23" fmla="*/ 885825 h 1603375"/>
              <a:gd name="connsiteX24" fmla="*/ 1352550 w 1616075"/>
              <a:gd name="connsiteY24" fmla="*/ 885825 h 1603375"/>
              <a:gd name="connsiteX25" fmla="*/ 1536700 w 1616075"/>
              <a:gd name="connsiteY25" fmla="*/ 987425 h 1603375"/>
              <a:gd name="connsiteX26" fmla="*/ 1616075 w 1616075"/>
              <a:gd name="connsiteY26" fmla="*/ 1123950 h 1603375"/>
              <a:gd name="connsiteX27" fmla="*/ 1606550 w 1616075"/>
              <a:gd name="connsiteY27" fmla="*/ 1292225 h 1603375"/>
              <a:gd name="connsiteX28" fmla="*/ 1517650 w 1616075"/>
              <a:gd name="connsiteY28" fmla="*/ 1492250 h 1603375"/>
              <a:gd name="connsiteX29" fmla="*/ 1400175 w 1616075"/>
              <a:gd name="connsiteY29" fmla="*/ 1558925 h 1603375"/>
              <a:gd name="connsiteX30" fmla="*/ 1254125 w 1616075"/>
              <a:gd name="connsiteY30" fmla="*/ 1603375 h 1603375"/>
              <a:gd name="connsiteX31" fmla="*/ 1089025 w 1616075"/>
              <a:gd name="connsiteY31" fmla="*/ 1600200 h 1603375"/>
              <a:gd name="connsiteX32" fmla="*/ 908050 w 1616075"/>
              <a:gd name="connsiteY32" fmla="*/ 1520825 h 1603375"/>
              <a:gd name="connsiteX33" fmla="*/ 717550 w 1616075"/>
              <a:gd name="connsiteY33" fmla="*/ 1416050 h 1603375"/>
              <a:gd name="connsiteX34" fmla="*/ 444500 w 1616075"/>
              <a:gd name="connsiteY34" fmla="*/ 1298575 h 1603375"/>
              <a:gd name="connsiteX35" fmla="*/ 460375 w 1616075"/>
              <a:gd name="connsiteY35" fmla="*/ 1247775 h 1603375"/>
              <a:gd name="connsiteX36" fmla="*/ 431800 w 1616075"/>
              <a:gd name="connsiteY36" fmla="*/ 1184275 h 1603375"/>
              <a:gd name="connsiteX37" fmla="*/ 390525 w 1616075"/>
              <a:gd name="connsiteY37" fmla="*/ 1130300 h 1603375"/>
              <a:gd name="connsiteX38" fmla="*/ 323850 w 1616075"/>
              <a:gd name="connsiteY38" fmla="*/ 1079500 h 1603375"/>
              <a:gd name="connsiteX39" fmla="*/ 298450 w 1616075"/>
              <a:gd name="connsiteY39" fmla="*/ 1022350 h 1603375"/>
              <a:gd name="connsiteX40" fmla="*/ 368300 w 1616075"/>
              <a:gd name="connsiteY40" fmla="*/ 1028700 h 1603375"/>
              <a:gd name="connsiteX41" fmla="*/ 419100 w 1616075"/>
              <a:gd name="connsiteY41" fmla="*/ 987425 h 1603375"/>
              <a:gd name="connsiteX42" fmla="*/ 428625 w 1616075"/>
              <a:gd name="connsiteY42" fmla="*/ 908050 h 1603375"/>
              <a:gd name="connsiteX43" fmla="*/ 400050 w 1616075"/>
              <a:gd name="connsiteY43" fmla="*/ 844550 h 1603375"/>
              <a:gd name="connsiteX44" fmla="*/ 346075 w 1616075"/>
              <a:gd name="connsiteY44" fmla="*/ 803275 h 1603375"/>
              <a:gd name="connsiteX45" fmla="*/ 295275 w 1616075"/>
              <a:gd name="connsiteY45" fmla="*/ 806450 h 1603375"/>
              <a:gd name="connsiteX46" fmla="*/ 250825 w 1616075"/>
              <a:gd name="connsiteY46" fmla="*/ 828675 h 1603375"/>
              <a:gd name="connsiteX47" fmla="*/ 215900 w 1616075"/>
              <a:gd name="connsiteY47" fmla="*/ 803275 h 1603375"/>
              <a:gd name="connsiteX48" fmla="*/ 85725 w 1616075"/>
              <a:gd name="connsiteY48" fmla="*/ 777875 h 1603375"/>
              <a:gd name="connsiteX49" fmla="*/ 9525 w 1616075"/>
              <a:gd name="connsiteY49" fmla="*/ 723900 h 1603375"/>
              <a:gd name="connsiteX50" fmla="*/ 0 w 1616075"/>
              <a:gd name="connsiteY50" fmla="*/ 650875 h 1603375"/>
              <a:gd name="connsiteX51" fmla="*/ 104775 w 1616075"/>
              <a:gd name="connsiteY51" fmla="*/ 596900 h 1603375"/>
              <a:gd name="connsiteX52" fmla="*/ 155575 w 1616075"/>
              <a:gd name="connsiteY52" fmla="*/ 504825 h 1603375"/>
              <a:gd name="connsiteX53" fmla="*/ 238125 w 1616075"/>
              <a:gd name="connsiteY53" fmla="*/ 419100 h 1603375"/>
              <a:gd name="connsiteX54" fmla="*/ 361950 w 1616075"/>
              <a:gd name="connsiteY54" fmla="*/ 352425 h 160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16075" h="1603375">
                <a:moveTo>
                  <a:pt x="361950" y="352425"/>
                </a:moveTo>
                <a:lnTo>
                  <a:pt x="479425" y="393700"/>
                </a:lnTo>
                <a:lnTo>
                  <a:pt x="466725" y="273050"/>
                </a:lnTo>
                <a:lnTo>
                  <a:pt x="492125" y="152400"/>
                </a:lnTo>
                <a:lnTo>
                  <a:pt x="571500" y="50800"/>
                </a:lnTo>
                <a:lnTo>
                  <a:pt x="666750" y="0"/>
                </a:lnTo>
                <a:lnTo>
                  <a:pt x="806450" y="6350"/>
                </a:lnTo>
                <a:lnTo>
                  <a:pt x="914400" y="50800"/>
                </a:lnTo>
                <a:lnTo>
                  <a:pt x="993775" y="142875"/>
                </a:lnTo>
                <a:lnTo>
                  <a:pt x="1035050" y="279400"/>
                </a:lnTo>
                <a:lnTo>
                  <a:pt x="1006475" y="444500"/>
                </a:lnTo>
                <a:lnTo>
                  <a:pt x="923925" y="606425"/>
                </a:lnTo>
                <a:lnTo>
                  <a:pt x="882650" y="669925"/>
                </a:lnTo>
                <a:lnTo>
                  <a:pt x="879475" y="733425"/>
                </a:lnTo>
                <a:lnTo>
                  <a:pt x="889000" y="869950"/>
                </a:lnTo>
                <a:lnTo>
                  <a:pt x="838200" y="1079500"/>
                </a:lnTo>
                <a:lnTo>
                  <a:pt x="831850" y="1228725"/>
                </a:lnTo>
                <a:lnTo>
                  <a:pt x="889000" y="1333500"/>
                </a:lnTo>
                <a:lnTo>
                  <a:pt x="942975" y="1327150"/>
                </a:lnTo>
                <a:lnTo>
                  <a:pt x="898525" y="1187450"/>
                </a:lnTo>
                <a:lnTo>
                  <a:pt x="911225" y="1101725"/>
                </a:lnTo>
                <a:lnTo>
                  <a:pt x="952500" y="1022350"/>
                </a:lnTo>
                <a:lnTo>
                  <a:pt x="1073150" y="917575"/>
                </a:lnTo>
                <a:lnTo>
                  <a:pt x="1196975" y="885825"/>
                </a:lnTo>
                <a:lnTo>
                  <a:pt x="1352550" y="885825"/>
                </a:lnTo>
                <a:lnTo>
                  <a:pt x="1536700" y="987425"/>
                </a:lnTo>
                <a:lnTo>
                  <a:pt x="1616075" y="1123950"/>
                </a:lnTo>
                <a:lnTo>
                  <a:pt x="1606550" y="1292225"/>
                </a:lnTo>
                <a:lnTo>
                  <a:pt x="1517650" y="1492250"/>
                </a:lnTo>
                <a:lnTo>
                  <a:pt x="1400175" y="1558925"/>
                </a:lnTo>
                <a:lnTo>
                  <a:pt x="1254125" y="1603375"/>
                </a:lnTo>
                <a:lnTo>
                  <a:pt x="1089025" y="1600200"/>
                </a:lnTo>
                <a:lnTo>
                  <a:pt x="908050" y="1520825"/>
                </a:lnTo>
                <a:lnTo>
                  <a:pt x="717550" y="1416050"/>
                </a:lnTo>
                <a:lnTo>
                  <a:pt x="444500" y="1298575"/>
                </a:lnTo>
                <a:lnTo>
                  <a:pt x="460375" y="1247775"/>
                </a:lnTo>
                <a:lnTo>
                  <a:pt x="431800" y="1184275"/>
                </a:lnTo>
                <a:lnTo>
                  <a:pt x="390525" y="1130300"/>
                </a:lnTo>
                <a:lnTo>
                  <a:pt x="323850" y="1079500"/>
                </a:lnTo>
                <a:lnTo>
                  <a:pt x="298450" y="1022350"/>
                </a:lnTo>
                <a:lnTo>
                  <a:pt x="368300" y="1028700"/>
                </a:lnTo>
                <a:lnTo>
                  <a:pt x="419100" y="987425"/>
                </a:lnTo>
                <a:lnTo>
                  <a:pt x="428625" y="908050"/>
                </a:lnTo>
                <a:lnTo>
                  <a:pt x="400050" y="844550"/>
                </a:lnTo>
                <a:lnTo>
                  <a:pt x="346075" y="803275"/>
                </a:lnTo>
                <a:lnTo>
                  <a:pt x="295275" y="806450"/>
                </a:lnTo>
                <a:lnTo>
                  <a:pt x="250825" y="828675"/>
                </a:lnTo>
                <a:lnTo>
                  <a:pt x="215900" y="803275"/>
                </a:lnTo>
                <a:lnTo>
                  <a:pt x="85725" y="777875"/>
                </a:lnTo>
                <a:lnTo>
                  <a:pt x="9525" y="723900"/>
                </a:lnTo>
                <a:lnTo>
                  <a:pt x="0" y="650875"/>
                </a:lnTo>
                <a:lnTo>
                  <a:pt x="104775" y="596900"/>
                </a:lnTo>
                <a:lnTo>
                  <a:pt x="155575" y="504825"/>
                </a:lnTo>
                <a:lnTo>
                  <a:pt x="238125" y="419100"/>
                </a:lnTo>
                <a:lnTo>
                  <a:pt x="361950" y="352425"/>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1523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59786">
                                            <p:txEl>
                                              <p:pRg st="0" end="0"/>
                                            </p:txEl>
                                          </p:spTgt>
                                        </p:tgtEl>
                                        <p:attrNameLst>
                                          <p:attrName>style.visibility</p:attrName>
                                        </p:attrNameLst>
                                      </p:cBhvr>
                                      <p:to>
                                        <p:strVal val="visible"/>
                                      </p:to>
                                    </p:set>
                                    <p:anim calcmode="lin" valueType="num">
                                      <p:cBhvr>
                                        <p:cTn id="7" dur="500" fill="hold"/>
                                        <p:tgtEl>
                                          <p:spTgt spid="15978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978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59786">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59786">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59786">
                                            <p:txEl>
                                              <p:pRg st="1" end="1"/>
                                            </p:txEl>
                                          </p:spTgt>
                                        </p:tgtEl>
                                        <p:attrNameLst>
                                          <p:attrName>style.visibility</p:attrName>
                                        </p:attrNameLst>
                                      </p:cBhvr>
                                      <p:to>
                                        <p:strVal val="visible"/>
                                      </p:to>
                                    </p:set>
                                    <p:anim calcmode="lin" valueType="num">
                                      <p:cBhvr>
                                        <p:cTn id="15" dur="500" fill="hold"/>
                                        <p:tgtEl>
                                          <p:spTgt spid="159786">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59786">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59786">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59786">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par>
                          <p:cTn id="24" fill="hold">
                            <p:stCondLst>
                              <p:cond delay="500"/>
                            </p:stCondLst>
                            <p:childTnLst>
                              <p:par>
                                <p:cTn id="25" presetID="10" presetClass="entr" presetSubtype="0" fill="hold" grpId="1"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9" presetClass="emph" presetSubtype="0" repeatCount="indefinite" fill="hold" grpId="2" nodeType="withEffect">
                                  <p:stCondLst>
                                    <p:cond delay="0"/>
                                  </p:stCondLst>
                                  <p:childTnLst>
                                    <p:animClr clrSpc="rgb" dir="cw">
                                      <p:cBhvr override="childStyle">
                                        <p:cTn id="29" dur="1000" fill="hold"/>
                                        <p:tgtEl>
                                          <p:spTgt spid="5"/>
                                        </p:tgtEl>
                                        <p:attrNameLst>
                                          <p:attrName>style.color</p:attrName>
                                        </p:attrNameLst>
                                      </p:cBhvr>
                                      <p:to>
                                        <a:schemeClr val="accent2"/>
                                      </p:to>
                                    </p:animClr>
                                    <p:animClr clrSpc="rgb" dir="cw">
                                      <p:cBhvr>
                                        <p:cTn id="30" dur="1000" fill="hold"/>
                                        <p:tgtEl>
                                          <p:spTgt spid="5"/>
                                        </p:tgtEl>
                                        <p:attrNameLst>
                                          <p:attrName>fillcolor</p:attrName>
                                        </p:attrNameLst>
                                      </p:cBhvr>
                                      <p:to>
                                        <a:schemeClr val="accent2"/>
                                      </p:to>
                                    </p:animClr>
                                    <p:set>
                                      <p:cBhvr>
                                        <p:cTn id="31" dur="1000" fill="hold"/>
                                        <p:tgtEl>
                                          <p:spTgt spid="5"/>
                                        </p:tgtEl>
                                        <p:attrNameLst>
                                          <p:attrName>fill.type</p:attrName>
                                        </p:attrNameLst>
                                      </p:cBhvr>
                                      <p:to>
                                        <p:strVal val="solid"/>
                                      </p:to>
                                    </p:set>
                                    <p:set>
                                      <p:cBhvr>
                                        <p:cTn id="32" dur="1000" fill="hold"/>
                                        <p:tgtEl>
                                          <p:spTgt spid="5"/>
                                        </p:tgtEl>
                                        <p:attrNameLst>
                                          <p:attrName>fill.on</p:attrName>
                                        </p:attrNameLst>
                                      </p:cBhvr>
                                      <p:to>
                                        <p:strVal val="tru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59770"/>
                                        </p:tgtEl>
                                        <p:attrNameLst>
                                          <p:attrName>style.visibility</p:attrName>
                                        </p:attrNameLst>
                                      </p:cBhvr>
                                      <p:to>
                                        <p:strVal val="visible"/>
                                      </p:to>
                                    </p:set>
                                    <p:animEffect transition="in" filter="wipe(up)">
                                      <p:cBhvr>
                                        <p:cTn id="42" dur="500"/>
                                        <p:tgtEl>
                                          <p:spTgt spid="159770"/>
                                        </p:tgtEl>
                                      </p:cBhvr>
                                    </p:animEffect>
                                  </p:childTnLst>
                                </p:cTn>
                              </p:par>
                            </p:childTnLst>
                          </p:cTn>
                        </p:par>
                        <p:par>
                          <p:cTn id="43" fill="hold" nodeType="afterGroup">
                            <p:stCondLst>
                              <p:cond delay="500"/>
                            </p:stCondLst>
                            <p:childTnLst>
                              <p:par>
                                <p:cTn id="44" presetID="23" presetClass="entr" presetSubtype="36" fill="hold" grpId="0" nodeType="afterEffect">
                                  <p:stCondLst>
                                    <p:cond delay="0"/>
                                  </p:stCondLst>
                                  <p:childTnLst>
                                    <p:set>
                                      <p:cBhvr>
                                        <p:cTn id="45" dur="1" fill="hold">
                                          <p:stCondLst>
                                            <p:cond delay="0"/>
                                          </p:stCondLst>
                                        </p:cTn>
                                        <p:tgtEl>
                                          <p:spTgt spid="159771"/>
                                        </p:tgtEl>
                                        <p:attrNameLst>
                                          <p:attrName>style.visibility</p:attrName>
                                        </p:attrNameLst>
                                      </p:cBhvr>
                                      <p:to>
                                        <p:strVal val="visible"/>
                                      </p:to>
                                    </p:set>
                                    <p:anim calcmode="lin" valueType="num">
                                      <p:cBhvr>
                                        <p:cTn id="46" dur="500" fill="hold"/>
                                        <p:tgtEl>
                                          <p:spTgt spid="159771"/>
                                        </p:tgtEl>
                                        <p:attrNameLst>
                                          <p:attrName>ppt_w</p:attrName>
                                        </p:attrNameLst>
                                      </p:cBhvr>
                                      <p:tavLst>
                                        <p:tav tm="0">
                                          <p:val>
                                            <p:strVal val="(6*min(max(#ppt_w*#ppt_h,.3),1)-7.4)/-.7*#ppt_w"/>
                                          </p:val>
                                        </p:tav>
                                        <p:tav tm="100000">
                                          <p:val>
                                            <p:strVal val="#ppt_w"/>
                                          </p:val>
                                        </p:tav>
                                      </p:tavLst>
                                    </p:anim>
                                    <p:anim calcmode="lin" valueType="num">
                                      <p:cBhvr>
                                        <p:cTn id="47" dur="500" fill="hold"/>
                                        <p:tgtEl>
                                          <p:spTgt spid="159771"/>
                                        </p:tgtEl>
                                        <p:attrNameLst>
                                          <p:attrName>ppt_h</p:attrName>
                                        </p:attrNameLst>
                                      </p:cBhvr>
                                      <p:tavLst>
                                        <p:tav tm="0">
                                          <p:val>
                                            <p:strVal val="(6*min(max(#ppt_w*#ppt_h,.3),1)-7.4)/-.7*#ppt_h"/>
                                          </p:val>
                                        </p:tav>
                                        <p:tav tm="100000">
                                          <p:val>
                                            <p:strVal val="#ppt_h"/>
                                          </p:val>
                                        </p:tav>
                                      </p:tavLst>
                                    </p:anim>
                                    <p:anim calcmode="lin" valueType="num">
                                      <p:cBhvr>
                                        <p:cTn id="48" dur="500" fill="hold"/>
                                        <p:tgtEl>
                                          <p:spTgt spid="159771"/>
                                        </p:tgtEl>
                                        <p:attrNameLst>
                                          <p:attrName>ppt_x</p:attrName>
                                        </p:attrNameLst>
                                      </p:cBhvr>
                                      <p:tavLst>
                                        <p:tav tm="0">
                                          <p:val>
                                            <p:fltVal val="0.5"/>
                                          </p:val>
                                        </p:tav>
                                        <p:tav tm="100000">
                                          <p:val>
                                            <p:strVal val="#ppt_x"/>
                                          </p:val>
                                        </p:tav>
                                      </p:tavLst>
                                    </p:anim>
                                    <p:anim calcmode="lin" valueType="num">
                                      <p:cBhvr>
                                        <p:cTn id="49" dur="500" fill="hold"/>
                                        <p:tgtEl>
                                          <p:spTgt spid="159771"/>
                                        </p:tgtEl>
                                        <p:attrNameLst>
                                          <p:attrName>ppt_y</p:attrName>
                                        </p:attrNameLst>
                                      </p:cBhvr>
                                      <p:tavLst>
                                        <p:tav tm="0">
                                          <p:val>
                                            <p:strVal val="1+(6*min(max(#ppt_w*#ppt_h,.3),1)-7.4)/-.7*#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159778"/>
                                        </p:tgtEl>
                                        <p:attrNameLst>
                                          <p:attrName>style.visibility</p:attrName>
                                        </p:attrNameLst>
                                      </p:cBhvr>
                                      <p:to>
                                        <p:strVal val="visible"/>
                                      </p:to>
                                    </p:set>
                                    <p:animEffect transition="in" filter="slide(fromLeft)">
                                      <p:cBhvr>
                                        <p:cTn id="54" dur="500"/>
                                        <p:tgtEl>
                                          <p:spTgt spid="159778"/>
                                        </p:tgtEl>
                                      </p:cBhvr>
                                    </p:animEffect>
                                  </p:childTnLst>
                                </p:cTn>
                              </p:par>
                            </p:childTnLst>
                          </p:cTn>
                        </p:par>
                        <p:par>
                          <p:cTn id="55" fill="hold" nodeType="afterGroup">
                            <p:stCondLst>
                              <p:cond delay="500"/>
                            </p:stCondLst>
                            <p:childTnLst>
                              <p:par>
                                <p:cTn id="56" presetID="12" presetClass="entr" presetSubtype="8" fill="hold" grpId="0" nodeType="afterEffect">
                                  <p:stCondLst>
                                    <p:cond delay="0"/>
                                  </p:stCondLst>
                                  <p:childTnLst>
                                    <p:set>
                                      <p:cBhvr>
                                        <p:cTn id="57" dur="1" fill="hold">
                                          <p:stCondLst>
                                            <p:cond delay="0"/>
                                          </p:stCondLst>
                                        </p:cTn>
                                        <p:tgtEl>
                                          <p:spTgt spid="159779"/>
                                        </p:tgtEl>
                                        <p:attrNameLst>
                                          <p:attrName>style.visibility</p:attrName>
                                        </p:attrNameLst>
                                      </p:cBhvr>
                                      <p:to>
                                        <p:strVal val="visible"/>
                                      </p:to>
                                    </p:set>
                                    <p:animEffect transition="in" filter="slide(fromLeft)">
                                      <p:cBhvr>
                                        <p:cTn id="58" dur="500"/>
                                        <p:tgtEl>
                                          <p:spTgt spid="159779"/>
                                        </p:tgtEl>
                                      </p:cBhvr>
                                    </p:animEffect>
                                  </p:childTnLst>
                                </p:cTn>
                              </p:par>
                            </p:childTnLst>
                          </p:cTn>
                        </p:par>
                        <p:par>
                          <p:cTn id="59" fill="hold" nodeType="afterGroup">
                            <p:stCondLst>
                              <p:cond delay="1000"/>
                            </p:stCondLst>
                            <p:childTnLst>
                              <p:par>
                                <p:cTn id="60" presetID="12" presetClass="entr" presetSubtype="8" fill="hold" grpId="0" nodeType="afterEffect">
                                  <p:stCondLst>
                                    <p:cond delay="0"/>
                                  </p:stCondLst>
                                  <p:childTnLst>
                                    <p:set>
                                      <p:cBhvr>
                                        <p:cTn id="61" dur="1" fill="hold">
                                          <p:stCondLst>
                                            <p:cond delay="0"/>
                                          </p:stCondLst>
                                        </p:cTn>
                                        <p:tgtEl>
                                          <p:spTgt spid="159780"/>
                                        </p:tgtEl>
                                        <p:attrNameLst>
                                          <p:attrName>style.visibility</p:attrName>
                                        </p:attrNameLst>
                                      </p:cBhvr>
                                      <p:to>
                                        <p:strVal val="visible"/>
                                      </p:to>
                                    </p:set>
                                    <p:animEffect transition="in" filter="slide(fromLeft)">
                                      <p:cBhvr>
                                        <p:cTn id="62" dur="500"/>
                                        <p:tgtEl>
                                          <p:spTgt spid="15978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36" fill="hold" grpId="0" nodeType="clickEffect">
                                  <p:stCondLst>
                                    <p:cond delay="0"/>
                                  </p:stCondLst>
                                  <p:childTnLst>
                                    <p:set>
                                      <p:cBhvr>
                                        <p:cTn id="66" dur="1" fill="hold">
                                          <p:stCondLst>
                                            <p:cond delay="0"/>
                                          </p:stCondLst>
                                        </p:cTn>
                                        <p:tgtEl>
                                          <p:spTgt spid="159772"/>
                                        </p:tgtEl>
                                        <p:attrNameLst>
                                          <p:attrName>style.visibility</p:attrName>
                                        </p:attrNameLst>
                                      </p:cBhvr>
                                      <p:to>
                                        <p:strVal val="visible"/>
                                      </p:to>
                                    </p:set>
                                    <p:anim calcmode="lin" valueType="num">
                                      <p:cBhvr>
                                        <p:cTn id="67" dur="500" fill="hold"/>
                                        <p:tgtEl>
                                          <p:spTgt spid="159772"/>
                                        </p:tgtEl>
                                        <p:attrNameLst>
                                          <p:attrName>ppt_w</p:attrName>
                                        </p:attrNameLst>
                                      </p:cBhvr>
                                      <p:tavLst>
                                        <p:tav tm="0">
                                          <p:val>
                                            <p:strVal val="(6*min(max(#ppt_w*#ppt_h,.3),1)-7.4)/-.7*#ppt_w"/>
                                          </p:val>
                                        </p:tav>
                                        <p:tav tm="100000">
                                          <p:val>
                                            <p:strVal val="#ppt_w"/>
                                          </p:val>
                                        </p:tav>
                                      </p:tavLst>
                                    </p:anim>
                                    <p:anim calcmode="lin" valueType="num">
                                      <p:cBhvr>
                                        <p:cTn id="68" dur="500" fill="hold"/>
                                        <p:tgtEl>
                                          <p:spTgt spid="159772"/>
                                        </p:tgtEl>
                                        <p:attrNameLst>
                                          <p:attrName>ppt_h</p:attrName>
                                        </p:attrNameLst>
                                      </p:cBhvr>
                                      <p:tavLst>
                                        <p:tav tm="0">
                                          <p:val>
                                            <p:strVal val="(6*min(max(#ppt_w*#ppt_h,.3),1)-7.4)/-.7*#ppt_h"/>
                                          </p:val>
                                        </p:tav>
                                        <p:tav tm="100000">
                                          <p:val>
                                            <p:strVal val="#ppt_h"/>
                                          </p:val>
                                        </p:tav>
                                      </p:tavLst>
                                    </p:anim>
                                    <p:anim calcmode="lin" valueType="num">
                                      <p:cBhvr>
                                        <p:cTn id="69" dur="500" fill="hold"/>
                                        <p:tgtEl>
                                          <p:spTgt spid="159772"/>
                                        </p:tgtEl>
                                        <p:attrNameLst>
                                          <p:attrName>ppt_x</p:attrName>
                                        </p:attrNameLst>
                                      </p:cBhvr>
                                      <p:tavLst>
                                        <p:tav tm="0">
                                          <p:val>
                                            <p:fltVal val="0.5"/>
                                          </p:val>
                                        </p:tav>
                                        <p:tav tm="100000">
                                          <p:val>
                                            <p:strVal val="#ppt_x"/>
                                          </p:val>
                                        </p:tav>
                                      </p:tavLst>
                                    </p:anim>
                                    <p:anim calcmode="lin" valueType="num">
                                      <p:cBhvr>
                                        <p:cTn id="70" dur="500" fill="hold"/>
                                        <p:tgtEl>
                                          <p:spTgt spid="159772"/>
                                        </p:tgtEl>
                                        <p:attrNameLst>
                                          <p:attrName>ppt_y</p:attrName>
                                        </p:attrNameLst>
                                      </p:cBhvr>
                                      <p:tavLst>
                                        <p:tav tm="0">
                                          <p:val>
                                            <p:strVal val="1+(6*min(max(#ppt_w*#ppt_h,.3),1)-7.4)/-.7*#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159774"/>
                                        </p:tgtEl>
                                        <p:attrNameLst>
                                          <p:attrName>style.visibility</p:attrName>
                                        </p:attrNameLst>
                                      </p:cBhvr>
                                      <p:to>
                                        <p:strVal val="visible"/>
                                      </p:to>
                                    </p:set>
                                    <p:animEffect transition="in" filter="wipe(up)">
                                      <p:cBhvr>
                                        <p:cTn id="75" dur="500"/>
                                        <p:tgtEl>
                                          <p:spTgt spid="15977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59776"/>
                                        </p:tgtEl>
                                        <p:attrNameLst>
                                          <p:attrName>style.visibility</p:attrName>
                                        </p:attrNameLst>
                                      </p:cBhvr>
                                      <p:to>
                                        <p:strVal val="visible"/>
                                      </p:to>
                                    </p:set>
                                    <p:animEffect transition="in" filter="wipe(down)">
                                      <p:cBhvr>
                                        <p:cTn id="80" dur="500"/>
                                        <p:tgtEl>
                                          <p:spTgt spid="159776"/>
                                        </p:tgtEl>
                                      </p:cBhvr>
                                    </p:animEffect>
                                  </p:childTnLst>
                                </p:cTn>
                              </p:par>
                            </p:childTnLst>
                          </p:cTn>
                        </p:par>
                        <p:par>
                          <p:cTn id="81" fill="hold" nodeType="withGroup">
                            <p:stCondLst>
                              <p:cond delay="500"/>
                            </p:stCondLst>
                            <p:childTnLst>
                              <p:par>
                                <p:cTn id="82" presetID="23" presetClass="entr" presetSubtype="36" fill="hold" grpId="0" nodeType="afterEffect">
                                  <p:stCondLst>
                                    <p:cond delay="0"/>
                                  </p:stCondLst>
                                  <p:childTnLst>
                                    <p:set>
                                      <p:cBhvr>
                                        <p:cTn id="83" dur="1" fill="hold">
                                          <p:stCondLst>
                                            <p:cond delay="0"/>
                                          </p:stCondLst>
                                        </p:cTn>
                                        <p:tgtEl>
                                          <p:spTgt spid="159777"/>
                                        </p:tgtEl>
                                        <p:attrNameLst>
                                          <p:attrName>style.visibility</p:attrName>
                                        </p:attrNameLst>
                                      </p:cBhvr>
                                      <p:to>
                                        <p:strVal val="visible"/>
                                      </p:to>
                                    </p:set>
                                    <p:anim calcmode="lin" valueType="num">
                                      <p:cBhvr>
                                        <p:cTn id="84" dur="500" fill="hold"/>
                                        <p:tgtEl>
                                          <p:spTgt spid="159777"/>
                                        </p:tgtEl>
                                        <p:attrNameLst>
                                          <p:attrName>ppt_w</p:attrName>
                                        </p:attrNameLst>
                                      </p:cBhvr>
                                      <p:tavLst>
                                        <p:tav tm="0">
                                          <p:val>
                                            <p:strVal val="(6*min(max(#ppt_w*#ppt_h,.3),1)-7.4)/-.7*#ppt_w"/>
                                          </p:val>
                                        </p:tav>
                                        <p:tav tm="100000">
                                          <p:val>
                                            <p:strVal val="#ppt_w"/>
                                          </p:val>
                                        </p:tav>
                                      </p:tavLst>
                                    </p:anim>
                                    <p:anim calcmode="lin" valueType="num">
                                      <p:cBhvr>
                                        <p:cTn id="85" dur="500" fill="hold"/>
                                        <p:tgtEl>
                                          <p:spTgt spid="159777"/>
                                        </p:tgtEl>
                                        <p:attrNameLst>
                                          <p:attrName>ppt_h</p:attrName>
                                        </p:attrNameLst>
                                      </p:cBhvr>
                                      <p:tavLst>
                                        <p:tav tm="0">
                                          <p:val>
                                            <p:strVal val="(6*min(max(#ppt_w*#ppt_h,.3),1)-7.4)/-.7*#ppt_h"/>
                                          </p:val>
                                        </p:tav>
                                        <p:tav tm="100000">
                                          <p:val>
                                            <p:strVal val="#ppt_h"/>
                                          </p:val>
                                        </p:tav>
                                      </p:tavLst>
                                    </p:anim>
                                    <p:anim calcmode="lin" valueType="num">
                                      <p:cBhvr>
                                        <p:cTn id="86" dur="500" fill="hold"/>
                                        <p:tgtEl>
                                          <p:spTgt spid="159777"/>
                                        </p:tgtEl>
                                        <p:attrNameLst>
                                          <p:attrName>ppt_x</p:attrName>
                                        </p:attrNameLst>
                                      </p:cBhvr>
                                      <p:tavLst>
                                        <p:tav tm="0">
                                          <p:val>
                                            <p:fltVal val="0.5"/>
                                          </p:val>
                                        </p:tav>
                                        <p:tav tm="100000">
                                          <p:val>
                                            <p:strVal val="#ppt_x"/>
                                          </p:val>
                                        </p:tav>
                                      </p:tavLst>
                                    </p:anim>
                                    <p:anim calcmode="lin" valueType="num">
                                      <p:cBhvr>
                                        <p:cTn id="87" dur="500" fill="hold"/>
                                        <p:tgtEl>
                                          <p:spTgt spid="15977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70" grpId="0" animBg="1"/>
      <p:bldP spid="159771" grpId="0" animBg="1"/>
      <p:bldP spid="159772" grpId="0" animBg="1"/>
      <p:bldP spid="159774" grpId="0" animBg="1"/>
      <p:bldP spid="159776" grpId="0" animBg="1"/>
      <p:bldP spid="159777" grpId="0" animBg="1"/>
      <p:bldP spid="159778" grpId="0" animBg="1"/>
      <p:bldP spid="159779" grpId="0" animBg="1"/>
      <p:bldP spid="159780" grpId="0" animBg="1"/>
      <p:bldP spid="159786" grpId="0" uiExpand="1" build="p" autoUpdateAnimBg="0"/>
      <p:bldP spid="5" grpId="1" animBg="1"/>
      <p:bldP spid="5" grpId="2"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9413" y="1588"/>
            <a:ext cx="65024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2238375" y="6234113"/>
            <a:ext cx="2133600" cy="4572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7412" name="Rectangle 4"/>
          <p:cNvSpPr>
            <a:spLocks noChangeArrowheads="1"/>
          </p:cNvSpPr>
          <p:nvPr/>
        </p:nvSpPr>
        <p:spPr bwMode="auto">
          <a:xfrm>
            <a:off x="6076950" y="3786188"/>
            <a:ext cx="1833563" cy="4572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AutoShape 2"/>
          <p:cNvSpPr>
            <a:spLocks noChangeArrowheads="1"/>
          </p:cNvSpPr>
          <p:nvPr/>
        </p:nvSpPr>
        <p:spPr bwMode="auto">
          <a:xfrm rot="16200000" flipV="1">
            <a:off x="4889516" y="1663701"/>
            <a:ext cx="1628775" cy="6153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8450" name="Oval 18"/>
          <p:cNvSpPr>
            <a:spLocks noChangeAspect="1" noChangeArrowheads="1"/>
          </p:cNvSpPr>
          <p:nvPr/>
        </p:nvSpPr>
        <p:spPr bwMode="auto">
          <a:xfrm rot="16200000">
            <a:off x="2898791" y="4949826"/>
            <a:ext cx="150813" cy="150812"/>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18451" name="Oval 19"/>
          <p:cNvSpPr>
            <a:spLocks noChangeAspect="1" noChangeArrowheads="1"/>
          </p:cNvSpPr>
          <p:nvPr/>
        </p:nvSpPr>
        <p:spPr bwMode="auto">
          <a:xfrm rot="16200000">
            <a:off x="4262453" y="4949825"/>
            <a:ext cx="150813" cy="150813"/>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18452" name="Oval 20"/>
          <p:cNvSpPr>
            <a:spLocks noChangeAspect="1" noChangeArrowheads="1"/>
          </p:cNvSpPr>
          <p:nvPr/>
        </p:nvSpPr>
        <p:spPr bwMode="auto">
          <a:xfrm rot="16200000">
            <a:off x="5626116" y="4949826"/>
            <a:ext cx="150813" cy="150812"/>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18453" name="Oval 21"/>
          <p:cNvSpPr>
            <a:spLocks noChangeAspect="1" noChangeArrowheads="1"/>
          </p:cNvSpPr>
          <p:nvPr/>
        </p:nvSpPr>
        <p:spPr bwMode="auto">
          <a:xfrm rot="16200000">
            <a:off x="6989778" y="4949825"/>
            <a:ext cx="150813" cy="150813"/>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18454" name="Oval 22"/>
          <p:cNvSpPr>
            <a:spLocks noChangeAspect="1" noChangeArrowheads="1"/>
          </p:cNvSpPr>
          <p:nvPr/>
        </p:nvSpPr>
        <p:spPr bwMode="auto">
          <a:xfrm rot="16200000">
            <a:off x="8353441" y="4949826"/>
            <a:ext cx="150813" cy="150812"/>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9234" name="Oval 18"/>
          <p:cNvSpPr>
            <a:spLocks noChangeAspect="1" noChangeArrowheads="1"/>
          </p:cNvSpPr>
          <p:nvPr/>
        </p:nvSpPr>
        <p:spPr bwMode="auto">
          <a:xfrm rot="16200000">
            <a:off x="3171841" y="4949826"/>
            <a:ext cx="150813" cy="150812"/>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9235" name="Oval 18"/>
          <p:cNvSpPr>
            <a:spLocks noChangeAspect="1" noChangeArrowheads="1"/>
          </p:cNvSpPr>
          <p:nvPr/>
        </p:nvSpPr>
        <p:spPr bwMode="auto">
          <a:xfrm rot="16200000">
            <a:off x="3444097" y="4950619"/>
            <a:ext cx="150813" cy="149225"/>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9236" name="Oval 18"/>
          <p:cNvSpPr>
            <a:spLocks noChangeAspect="1" noChangeArrowheads="1"/>
          </p:cNvSpPr>
          <p:nvPr/>
        </p:nvSpPr>
        <p:spPr bwMode="auto">
          <a:xfrm rot="16200000">
            <a:off x="3716353" y="4949825"/>
            <a:ext cx="150813" cy="150813"/>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9237" name="Oval 18"/>
          <p:cNvSpPr>
            <a:spLocks noChangeAspect="1" noChangeArrowheads="1"/>
          </p:cNvSpPr>
          <p:nvPr/>
        </p:nvSpPr>
        <p:spPr bwMode="auto">
          <a:xfrm rot="16200000">
            <a:off x="3989403" y="4949825"/>
            <a:ext cx="150813" cy="150813"/>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9238" name="Oval 19"/>
          <p:cNvSpPr>
            <a:spLocks noChangeAspect="1" noChangeArrowheads="1"/>
          </p:cNvSpPr>
          <p:nvPr/>
        </p:nvSpPr>
        <p:spPr bwMode="auto">
          <a:xfrm rot="16200000">
            <a:off x="4535503" y="4949825"/>
            <a:ext cx="150813" cy="150813"/>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9239" name="Oval 19"/>
          <p:cNvSpPr>
            <a:spLocks noChangeAspect="1" noChangeArrowheads="1"/>
          </p:cNvSpPr>
          <p:nvPr/>
        </p:nvSpPr>
        <p:spPr bwMode="auto">
          <a:xfrm rot="16200000">
            <a:off x="4807759" y="4950619"/>
            <a:ext cx="150813" cy="149225"/>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9240" name="Oval 19"/>
          <p:cNvSpPr>
            <a:spLocks noChangeAspect="1" noChangeArrowheads="1"/>
          </p:cNvSpPr>
          <p:nvPr/>
        </p:nvSpPr>
        <p:spPr bwMode="auto">
          <a:xfrm rot="16200000">
            <a:off x="5080016" y="4949826"/>
            <a:ext cx="150813" cy="150812"/>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9241" name="Oval 19"/>
          <p:cNvSpPr>
            <a:spLocks noChangeAspect="1" noChangeArrowheads="1"/>
          </p:cNvSpPr>
          <p:nvPr/>
        </p:nvSpPr>
        <p:spPr bwMode="auto">
          <a:xfrm rot="16200000">
            <a:off x="5353066" y="4949826"/>
            <a:ext cx="150813" cy="150812"/>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9242" name="Oval 20"/>
          <p:cNvSpPr>
            <a:spLocks noChangeAspect="1" noChangeArrowheads="1"/>
          </p:cNvSpPr>
          <p:nvPr/>
        </p:nvSpPr>
        <p:spPr bwMode="auto">
          <a:xfrm rot="16200000">
            <a:off x="5899166" y="4949826"/>
            <a:ext cx="150813" cy="150812"/>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9243" name="Oval 20"/>
          <p:cNvSpPr>
            <a:spLocks noChangeAspect="1" noChangeArrowheads="1"/>
          </p:cNvSpPr>
          <p:nvPr/>
        </p:nvSpPr>
        <p:spPr bwMode="auto">
          <a:xfrm rot="16200000">
            <a:off x="6171422" y="4950619"/>
            <a:ext cx="150813" cy="149225"/>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9244" name="Oval 20"/>
          <p:cNvSpPr>
            <a:spLocks noChangeAspect="1" noChangeArrowheads="1"/>
          </p:cNvSpPr>
          <p:nvPr/>
        </p:nvSpPr>
        <p:spPr bwMode="auto">
          <a:xfrm rot="16200000">
            <a:off x="6443678" y="4949825"/>
            <a:ext cx="150813" cy="150813"/>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9245" name="Oval 20"/>
          <p:cNvSpPr>
            <a:spLocks noChangeAspect="1" noChangeArrowheads="1"/>
          </p:cNvSpPr>
          <p:nvPr/>
        </p:nvSpPr>
        <p:spPr bwMode="auto">
          <a:xfrm rot="16200000">
            <a:off x="6716728" y="4949825"/>
            <a:ext cx="150813" cy="150813"/>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9246" name="Oval 21"/>
          <p:cNvSpPr>
            <a:spLocks noChangeAspect="1" noChangeArrowheads="1"/>
          </p:cNvSpPr>
          <p:nvPr/>
        </p:nvSpPr>
        <p:spPr bwMode="auto">
          <a:xfrm rot="16200000">
            <a:off x="7262828" y="4949825"/>
            <a:ext cx="150813" cy="150813"/>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9247" name="Oval 21"/>
          <p:cNvSpPr>
            <a:spLocks noChangeAspect="1" noChangeArrowheads="1"/>
          </p:cNvSpPr>
          <p:nvPr/>
        </p:nvSpPr>
        <p:spPr bwMode="auto">
          <a:xfrm rot="16200000">
            <a:off x="7535084" y="4950619"/>
            <a:ext cx="150813" cy="149225"/>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9248" name="Oval 21"/>
          <p:cNvSpPr>
            <a:spLocks noChangeAspect="1" noChangeArrowheads="1"/>
          </p:cNvSpPr>
          <p:nvPr/>
        </p:nvSpPr>
        <p:spPr bwMode="auto">
          <a:xfrm rot="16200000">
            <a:off x="7807341" y="4949826"/>
            <a:ext cx="150813" cy="150812"/>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9249" name="Oval 21"/>
          <p:cNvSpPr>
            <a:spLocks noChangeAspect="1" noChangeArrowheads="1"/>
          </p:cNvSpPr>
          <p:nvPr/>
        </p:nvSpPr>
        <p:spPr bwMode="auto">
          <a:xfrm rot="16200000">
            <a:off x="8080391" y="4949826"/>
            <a:ext cx="150813" cy="150812"/>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grpSp>
        <p:nvGrpSpPr>
          <p:cNvPr id="9250" name="Group 1"/>
          <p:cNvGrpSpPr>
            <a:grpSpLocks/>
          </p:cNvGrpSpPr>
          <p:nvPr/>
        </p:nvGrpSpPr>
        <p:grpSpPr bwMode="auto">
          <a:xfrm rot="16200000">
            <a:off x="2752741" y="4556126"/>
            <a:ext cx="455613" cy="150812"/>
            <a:chOff x="4845050" y="6215063"/>
            <a:chExt cx="455295" cy="150495"/>
          </a:xfrm>
        </p:grpSpPr>
        <p:sp>
          <p:nvSpPr>
            <p:cNvPr id="9342"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43"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44"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51" name="Group 59"/>
          <p:cNvGrpSpPr>
            <a:grpSpLocks/>
          </p:cNvGrpSpPr>
          <p:nvPr/>
        </p:nvGrpSpPr>
        <p:grpSpPr bwMode="auto">
          <a:xfrm rot="16200000">
            <a:off x="8201041" y="4556126"/>
            <a:ext cx="455613" cy="150812"/>
            <a:chOff x="4845050" y="6215063"/>
            <a:chExt cx="455295" cy="150495"/>
          </a:xfrm>
        </p:grpSpPr>
        <p:sp>
          <p:nvSpPr>
            <p:cNvPr id="9339"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40"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41"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52" name="Group 63"/>
          <p:cNvGrpSpPr>
            <a:grpSpLocks/>
          </p:cNvGrpSpPr>
          <p:nvPr/>
        </p:nvGrpSpPr>
        <p:grpSpPr bwMode="auto">
          <a:xfrm rot="16200000">
            <a:off x="3024997" y="4556919"/>
            <a:ext cx="455613" cy="149225"/>
            <a:chOff x="4845050" y="6215063"/>
            <a:chExt cx="455295" cy="150495"/>
          </a:xfrm>
        </p:grpSpPr>
        <p:sp>
          <p:nvSpPr>
            <p:cNvPr id="9336"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37"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38"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53" name="Group 67"/>
          <p:cNvGrpSpPr>
            <a:grpSpLocks/>
          </p:cNvGrpSpPr>
          <p:nvPr/>
        </p:nvGrpSpPr>
        <p:grpSpPr bwMode="auto">
          <a:xfrm rot="16200000">
            <a:off x="3297253" y="4556125"/>
            <a:ext cx="455613" cy="150813"/>
            <a:chOff x="4845050" y="6215063"/>
            <a:chExt cx="455295" cy="150495"/>
          </a:xfrm>
        </p:grpSpPr>
        <p:sp>
          <p:nvSpPr>
            <p:cNvPr id="9333"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34"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35"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54" name="Group 71"/>
          <p:cNvGrpSpPr>
            <a:grpSpLocks/>
          </p:cNvGrpSpPr>
          <p:nvPr/>
        </p:nvGrpSpPr>
        <p:grpSpPr bwMode="auto">
          <a:xfrm rot="16200000">
            <a:off x="3570303" y="4556125"/>
            <a:ext cx="455613" cy="150813"/>
            <a:chOff x="4845050" y="6215063"/>
            <a:chExt cx="455295" cy="150495"/>
          </a:xfrm>
        </p:grpSpPr>
        <p:sp>
          <p:nvSpPr>
            <p:cNvPr id="9330"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31"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32"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55" name="Group 75"/>
          <p:cNvGrpSpPr>
            <a:grpSpLocks/>
          </p:cNvGrpSpPr>
          <p:nvPr/>
        </p:nvGrpSpPr>
        <p:grpSpPr bwMode="auto">
          <a:xfrm rot="16200000">
            <a:off x="3841766" y="4556126"/>
            <a:ext cx="455613" cy="150812"/>
            <a:chOff x="4845050" y="6215063"/>
            <a:chExt cx="455295" cy="150495"/>
          </a:xfrm>
        </p:grpSpPr>
        <p:sp>
          <p:nvSpPr>
            <p:cNvPr id="9327"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28"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29"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56" name="Group 79"/>
          <p:cNvGrpSpPr>
            <a:grpSpLocks/>
          </p:cNvGrpSpPr>
          <p:nvPr/>
        </p:nvGrpSpPr>
        <p:grpSpPr bwMode="auto">
          <a:xfrm rot="16200000">
            <a:off x="4114816" y="4556126"/>
            <a:ext cx="455613" cy="150812"/>
            <a:chOff x="4845050" y="6215063"/>
            <a:chExt cx="455295" cy="150495"/>
          </a:xfrm>
        </p:grpSpPr>
        <p:sp>
          <p:nvSpPr>
            <p:cNvPr id="9324"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25"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26"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57" name="Group 83"/>
          <p:cNvGrpSpPr>
            <a:grpSpLocks/>
          </p:cNvGrpSpPr>
          <p:nvPr/>
        </p:nvGrpSpPr>
        <p:grpSpPr bwMode="auto">
          <a:xfrm rot="16200000">
            <a:off x="4387072" y="4556919"/>
            <a:ext cx="455613" cy="149225"/>
            <a:chOff x="4845050" y="6215063"/>
            <a:chExt cx="455295" cy="150495"/>
          </a:xfrm>
        </p:grpSpPr>
        <p:sp>
          <p:nvSpPr>
            <p:cNvPr id="9321"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22"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23"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58" name="Group 87"/>
          <p:cNvGrpSpPr>
            <a:grpSpLocks/>
          </p:cNvGrpSpPr>
          <p:nvPr/>
        </p:nvGrpSpPr>
        <p:grpSpPr bwMode="auto">
          <a:xfrm rot="16200000">
            <a:off x="4659328" y="4556125"/>
            <a:ext cx="455613" cy="150813"/>
            <a:chOff x="4845050" y="6215063"/>
            <a:chExt cx="455295" cy="150495"/>
          </a:xfrm>
        </p:grpSpPr>
        <p:sp>
          <p:nvSpPr>
            <p:cNvPr id="9318"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19"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20"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59" name="Group 91"/>
          <p:cNvGrpSpPr>
            <a:grpSpLocks/>
          </p:cNvGrpSpPr>
          <p:nvPr/>
        </p:nvGrpSpPr>
        <p:grpSpPr bwMode="auto">
          <a:xfrm rot="16200000">
            <a:off x="4932378" y="4556125"/>
            <a:ext cx="455613" cy="150813"/>
            <a:chOff x="4845050" y="6215063"/>
            <a:chExt cx="455295" cy="150495"/>
          </a:xfrm>
        </p:grpSpPr>
        <p:sp>
          <p:nvSpPr>
            <p:cNvPr id="9315"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16"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17"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60" name="Group 95"/>
          <p:cNvGrpSpPr>
            <a:grpSpLocks/>
          </p:cNvGrpSpPr>
          <p:nvPr/>
        </p:nvGrpSpPr>
        <p:grpSpPr bwMode="auto">
          <a:xfrm rot="16200000">
            <a:off x="5203841" y="4556126"/>
            <a:ext cx="455613" cy="150812"/>
            <a:chOff x="4845050" y="6215063"/>
            <a:chExt cx="455295" cy="150495"/>
          </a:xfrm>
        </p:grpSpPr>
        <p:sp>
          <p:nvSpPr>
            <p:cNvPr id="9312"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13"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14"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61" name="Group 99"/>
          <p:cNvGrpSpPr>
            <a:grpSpLocks/>
          </p:cNvGrpSpPr>
          <p:nvPr/>
        </p:nvGrpSpPr>
        <p:grpSpPr bwMode="auto">
          <a:xfrm rot="16200000">
            <a:off x="5476891" y="4556126"/>
            <a:ext cx="455613" cy="150812"/>
            <a:chOff x="4845050" y="6215063"/>
            <a:chExt cx="455295" cy="150495"/>
          </a:xfrm>
        </p:grpSpPr>
        <p:sp>
          <p:nvSpPr>
            <p:cNvPr id="9309"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10"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11"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62" name="Group 103"/>
          <p:cNvGrpSpPr>
            <a:grpSpLocks/>
          </p:cNvGrpSpPr>
          <p:nvPr/>
        </p:nvGrpSpPr>
        <p:grpSpPr bwMode="auto">
          <a:xfrm rot="16200000">
            <a:off x="5749147" y="4556919"/>
            <a:ext cx="455613" cy="149225"/>
            <a:chOff x="4845050" y="6215063"/>
            <a:chExt cx="455295" cy="150495"/>
          </a:xfrm>
        </p:grpSpPr>
        <p:sp>
          <p:nvSpPr>
            <p:cNvPr id="9306"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07"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08"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63" name="Group 107"/>
          <p:cNvGrpSpPr>
            <a:grpSpLocks/>
          </p:cNvGrpSpPr>
          <p:nvPr/>
        </p:nvGrpSpPr>
        <p:grpSpPr bwMode="auto">
          <a:xfrm rot="16200000">
            <a:off x="6021403" y="4556125"/>
            <a:ext cx="455613" cy="150813"/>
            <a:chOff x="4845050" y="6215063"/>
            <a:chExt cx="455295" cy="150495"/>
          </a:xfrm>
        </p:grpSpPr>
        <p:sp>
          <p:nvSpPr>
            <p:cNvPr id="9303"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04"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05"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64" name="Group 111"/>
          <p:cNvGrpSpPr>
            <a:grpSpLocks/>
          </p:cNvGrpSpPr>
          <p:nvPr/>
        </p:nvGrpSpPr>
        <p:grpSpPr bwMode="auto">
          <a:xfrm rot="16200000">
            <a:off x="6294453" y="4556125"/>
            <a:ext cx="455613" cy="150813"/>
            <a:chOff x="4845050" y="6215063"/>
            <a:chExt cx="455295" cy="150495"/>
          </a:xfrm>
        </p:grpSpPr>
        <p:sp>
          <p:nvSpPr>
            <p:cNvPr id="9300"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01"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302"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65" name="Group 115"/>
          <p:cNvGrpSpPr>
            <a:grpSpLocks/>
          </p:cNvGrpSpPr>
          <p:nvPr/>
        </p:nvGrpSpPr>
        <p:grpSpPr bwMode="auto">
          <a:xfrm rot="16200000">
            <a:off x="6565916" y="4556126"/>
            <a:ext cx="455613" cy="150812"/>
            <a:chOff x="4845050" y="6215063"/>
            <a:chExt cx="455295" cy="150495"/>
          </a:xfrm>
        </p:grpSpPr>
        <p:sp>
          <p:nvSpPr>
            <p:cNvPr id="9297"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298"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299"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66" name="Group 119"/>
          <p:cNvGrpSpPr>
            <a:grpSpLocks/>
          </p:cNvGrpSpPr>
          <p:nvPr/>
        </p:nvGrpSpPr>
        <p:grpSpPr bwMode="auto">
          <a:xfrm rot="16200000">
            <a:off x="6838966" y="4556126"/>
            <a:ext cx="455613" cy="150812"/>
            <a:chOff x="4845050" y="6215063"/>
            <a:chExt cx="455295" cy="150495"/>
          </a:xfrm>
        </p:grpSpPr>
        <p:sp>
          <p:nvSpPr>
            <p:cNvPr id="9294"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295"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296"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67" name="Group 123"/>
          <p:cNvGrpSpPr>
            <a:grpSpLocks/>
          </p:cNvGrpSpPr>
          <p:nvPr/>
        </p:nvGrpSpPr>
        <p:grpSpPr bwMode="auto">
          <a:xfrm rot="16200000">
            <a:off x="7111222" y="4556919"/>
            <a:ext cx="455613" cy="149225"/>
            <a:chOff x="4845050" y="6215063"/>
            <a:chExt cx="455295" cy="150495"/>
          </a:xfrm>
        </p:grpSpPr>
        <p:sp>
          <p:nvSpPr>
            <p:cNvPr id="9291"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292"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293"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68" name="Group 127"/>
          <p:cNvGrpSpPr>
            <a:grpSpLocks/>
          </p:cNvGrpSpPr>
          <p:nvPr/>
        </p:nvGrpSpPr>
        <p:grpSpPr bwMode="auto">
          <a:xfrm rot="16200000">
            <a:off x="7383478" y="4556125"/>
            <a:ext cx="455613" cy="150813"/>
            <a:chOff x="4845050" y="6215063"/>
            <a:chExt cx="455295" cy="150495"/>
          </a:xfrm>
        </p:grpSpPr>
        <p:sp>
          <p:nvSpPr>
            <p:cNvPr id="9288"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289"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290"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69" name="Group 131"/>
          <p:cNvGrpSpPr>
            <a:grpSpLocks/>
          </p:cNvGrpSpPr>
          <p:nvPr/>
        </p:nvGrpSpPr>
        <p:grpSpPr bwMode="auto">
          <a:xfrm rot="16200000">
            <a:off x="7656528" y="4556125"/>
            <a:ext cx="455613" cy="150813"/>
            <a:chOff x="4845050" y="6215063"/>
            <a:chExt cx="455295" cy="150495"/>
          </a:xfrm>
        </p:grpSpPr>
        <p:sp>
          <p:nvSpPr>
            <p:cNvPr id="9285"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286"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287"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9270" name="Group 135"/>
          <p:cNvGrpSpPr>
            <a:grpSpLocks/>
          </p:cNvGrpSpPr>
          <p:nvPr/>
        </p:nvGrpSpPr>
        <p:grpSpPr bwMode="auto">
          <a:xfrm rot="16200000">
            <a:off x="7927991" y="4556126"/>
            <a:ext cx="455613" cy="150812"/>
            <a:chOff x="4845050" y="6215063"/>
            <a:chExt cx="455295" cy="150495"/>
          </a:xfrm>
        </p:grpSpPr>
        <p:sp>
          <p:nvSpPr>
            <p:cNvPr id="9282"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283"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9284"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grpSp>
        <p:nvGrpSpPr>
          <p:cNvPr id="2" name="Group 1"/>
          <p:cNvGrpSpPr/>
          <p:nvPr/>
        </p:nvGrpSpPr>
        <p:grpSpPr>
          <a:xfrm>
            <a:off x="400063" y="4125121"/>
            <a:ext cx="1955800" cy="1447800"/>
            <a:chOff x="254000" y="2806700"/>
            <a:chExt cx="1955800" cy="1447800"/>
          </a:xfrm>
        </p:grpSpPr>
        <p:grpSp>
          <p:nvGrpSpPr>
            <p:cNvPr id="120" name="Group 14"/>
            <p:cNvGrpSpPr>
              <a:grpSpLocks/>
            </p:cNvGrpSpPr>
            <p:nvPr/>
          </p:nvGrpSpPr>
          <p:grpSpPr bwMode="auto">
            <a:xfrm>
              <a:off x="254000" y="2806700"/>
              <a:ext cx="1295400" cy="1447800"/>
              <a:chOff x="0" y="1768"/>
              <a:chExt cx="816" cy="912"/>
            </a:xfrm>
          </p:grpSpPr>
          <p:graphicFrame>
            <p:nvGraphicFramePr>
              <p:cNvPr id="121" name="Object 15"/>
              <p:cNvGraphicFramePr>
                <a:graphicFrameLocks/>
              </p:cNvGraphicFramePr>
              <p:nvPr/>
            </p:nvGraphicFramePr>
            <p:xfrm>
              <a:off x="0" y="1793"/>
              <a:ext cx="770" cy="887"/>
            </p:xfrm>
            <a:graphic>
              <a:graphicData uri="http://schemas.openxmlformats.org/presentationml/2006/ole">
                <mc:AlternateContent xmlns:mc="http://schemas.openxmlformats.org/markup-compatibility/2006">
                  <mc:Choice xmlns:v="urn:schemas-microsoft-com:vml" Requires="v">
                    <p:oleObj spid="_x0000_s44160" name="Image" r:id="rId4" imgW="7942857" imgH="13209524" progId="">
                      <p:embed/>
                    </p:oleObj>
                  </mc:Choice>
                  <mc:Fallback>
                    <p:oleObj name="Image" r:id="rId4" imgW="7942857" imgH="13209524"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l="46777" t="78795" r="22594"/>
                          <a:stretch>
                            <a:fillRect/>
                          </a:stretch>
                        </p:blipFill>
                        <p:spPr bwMode="auto">
                          <a:xfrm>
                            <a:off x="0" y="1793"/>
                            <a:ext cx="770" cy="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 name="Rectangle 16"/>
              <p:cNvSpPr>
                <a:spLocks noChangeArrowheads="1"/>
              </p:cNvSpPr>
              <p:nvPr/>
            </p:nvSpPr>
            <p:spPr bwMode="auto">
              <a:xfrm>
                <a:off x="0" y="1768"/>
                <a:ext cx="816" cy="78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ndara" panose="020E0502030303020204" pitchFamily="34" charset="0"/>
                    <a:cs typeface="Arial" panose="020B0604020202020204" pitchFamily="34" charset="0"/>
                  </a:defRPr>
                </a:lvl1pPr>
                <a:lvl2pPr marL="742950" indent="-285750" eaLnBrk="0" hangingPunct="0">
                  <a:defRPr>
                    <a:solidFill>
                      <a:schemeClr val="tx1"/>
                    </a:solidFill>
                    <a:latin typeface="Candara" panose="020E0502030303020204" pitchFamily="34" charset="0"/>
                    <a:cs typeface="Arial" panose="020B0604020202020204" pitchFamily="34" charset="0"/>
                  </a:defRPr>
                </a:lvl2pPr>
                <a:lvl3pPr marL="1143000" indent="-228600" eaLnBrk="0" hangingPunct="0">
                  <a:defRPr>
                    <a:solidFill>
                      <a:schemeClr val="tx1"/>
                    </a:solidFill>
                    <a:latin typeface="Candara" panose="020E0502030303020204" pitchFamily="34" charset="0"/>
                    <a:cs typeface="Arial" panose="020B0604020202020204" pitchFamily="34" charset="0"/>
                  </a:defRPr>
                </a:lvl3pPr>
                <a:lvl4pPr marL="1600200" indent="-228600" eaLnBrk="0" hangingPunct="0">
                  <a:defRPr>
                    <a:solidFill>
                      <a:schemeClr val="tx1"/>
                    </a:solidFill>
                    <a:latin typeface="Candara" panose="020E0502030303020204" pitchFamily="34" charset="0"/>
                    <a:cs typeface="Arial" panose="020B0604020202020204" pitchFamily="34" charset="0"/>
                  </a:defRPr>
                </a:lvl4pPr>
                <a:lvl5pPr marL="2057400" indent="-228600" eaLnBrk="0" hangingPunct="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endParaRPr lang="en-US"/>
              </a:p>
            </p:txBody>
          </p:sp>
        </p:grpSp>
        <p:sp>
          <p:nvSpPr>
            <p:cNvPr id="123" name="AutoShape 32"/>
            <p:cNvSpPr>
              <a:spLocks noChangeArrowheads="1"/>
            </p:cNvSpPr>
            <p:nvPr/>
          </p:nvSpPr>
          <p:spPr bwMode="auto">
            <a:xfrm>
              <a:off x="1803400" y="3309938"/>
              <a:ext cx="406400" cy="271462"/>
            </a:xfrm>
            <a:prstGeom prst="rightArrow">
              <a:avLst>
                <a:gd name="adj1" fmla="val 50000"/>
                <a:gd name="adj2" fmla="val 37427"/>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Candara" panose="020E0502030303020204" pitchFamily="34" charset="0"/>
                  <a:cs typeface="Arial" panose="020B0604020202020204" pitchFamily="34" charset="0"/>
                </a:defRPr>
              </a:lvl1pPr>
              <a:lvl2pPr marL="742950" indent="-285750" eaLnBrk="0" hangingPunct="0">
                <a:defRPr>
                  <a:solidFill>
                    <a:schemeClr val="tx1"/>
                  </a:solidFill>
                  <a:latin typeface="Candara" panose="020E0502030303020204" pitchFamily="34" charset="0"/>
                  <a:cs typeface="Arial" panose="020B0604020202020204" pitchFamily="34" charset="0"/>
                </a:defRPr>
              </a:lvl2pPr>
              <a:lvl3pPr marL="1143000" indent="-228600" eaLnBrk="0" hangingPunct="0">
                <a:defRPr>
                  <a:solidFill>
                    <a:schemeClr val="tx1"/>
                  </a:solidFill>
                  <a:latin typeface="Candara" panose="020E0502030303020204" pitchFamily="34" charset="0"/>
                  <a:cs typeface="Arial" panose="020B0604020202020204" pitchFamily="34" charset="0"/>
                </a:defRPr>
              </a:lvl3pPr>
              <a:lvl4pPr marL="1600200" indent="-228600" eaLnBrk="0" hangingPunct="0">
                <a:defRPr>
                  <a:solidFill>
                    <a:schemeClr val="tx1"/>
                  </a:solidFill>
                  <a:latin typeface="Candara" panose="020E0502030303020204" pitchFamily="34" charset="0"/>
                  <a:cs typeface="Arial" panose="020B0604020202020204" pitchFamily="34" charset="0"/>
                </a:defRPr>
              </a:lvl4pPr>
              <a:lvl5pPr marL="2057400" indent="-228600" eaLnBrk="0" hangingPunct="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endParaRPr lang="en-US"/>
            </a:p>
          </p:txBody>
        </p:sp>
      </p:grpSp>
      <p:sp>
        <p:nvSpPr>
          <p:cNvPr id="157" name="Oval 22"/>
          <p:cNvSpPr>
            <a:spLocks noChangeAspect="1" noChangeArrowheads="1"/>
          </p:cNvSpPr>
          <p:nvPr/>
        </p:nvSpPr>
        <p:spPr bwMode="auto">
          <a:xfrm>
            <a:off x="3148406" y="5905504"/>
            <a:ext cx="149225" cy="149225"/>
          </a:xfrm>
          <a:prstGeom prst="ellipse">
            <a:avLst/>
          </a:prstGeom>
          <a:solidFill>
            <a:srgbClr val="FF0000"/>
          </a:solidFill>
          <a:ln w="9525">
            <a:solidFill>
              <a:srgbClr val="FF0000"/>
            </a:solidFill>
            <a:round/>
            <a:headEnd/>
            <a:tailEnd/>
          </a:ln>
        </p:spPr>
        <p:txBody>
          <a:bodyPr wrap="none" anchor="ctr"/>
          <a:lstStyle/>
          <a:p>
            <a:pPr eaLnBrk="0" hangingPunct="0"/>
            <a:endParaRPr lang="en-US"/>
          </a:p>
        </p:txBody>
      </p:sp>
      <p:sp>
        <p:nvSpPr>
          <p:cNvPr id="158" name="TextBox 2"/>
          <p:cNvSpPr txBox="1">
            <a:spLocks noChangeArrowheads="1"/>
          </p:cNvSpPr>
          <p:nvPr/>
        </p:nvSpPr>
        <p:spPr bwMode="auto">
          <a:xfrm>
            <a:off x="3303981" y="5834066"/>
            <a:ext cx="26050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r>
              <a:rPr lang="en-US" sz="1600" b="1">
                <a:solidFill>
                  <a:schemeClr val="tx2"/>
                </a:solidFill>
              </a:rPr>
              <a:t>Inner hair cells.</a:t>
            </a:r>
          </a:p>
          <a:p>
            <a:pPr eaLnBrk="1" hangingPunct="1"/>
            <a:r>
              <a:rPr lang="en-US" sz="1600" b="1">
                <a:solidFill>
                  <a:schemeClr val="tx2"/>
                </a:solidFill>
              </a:rPr>
              <a:t>Each tuned to a ‘best’ frequency.</a:t>
            </a:r>
          </a:p>
        </p:txBody>
      </p:sp>
      <p:grpSp>
        <p:nvGrpSpPr>
          <p:cNvPr id="159" name="Group 140"/>
          <p:cNvGrpSpPr>
            <a:grpSpLocks/>
          </p:cNvGrpSpPr>
          <p:nvPr/>
        </p:nvGrpSpPr>
        <p:grpSpPr bwMode="auto">
          <a:xfrm>
            <a:off x="6082227" y="5943604"/>
            <a:ext cx="454025" cy="150812"/>
            <a:chOff x="4845050" y="6215063"/>
            <a:chExt cx="455295" cy="150495"/>
          </a:xfrm>
        </p:grpSpPr>
        <p:sp>
          <p:nvSpPr>
            <p:cNvPr id="160" name="Oval 22"/>
            <p:cNvSpPr>
              <a:spLocks noChangeAspect="1" noChangeArrowheads="1"/>
            </p:cNvSpPr>
            <p:nvPr/>
          </p:nvSpPr>
          <p:spPr bwMode="auto">
            <a:xfrm>
              <a:off x="48450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161" name="Oval 22"/>
            <p:cNvSpPr>
              <a:spLocks noChangeAspect="1" noChangeArrowheads="1"/>
            </p:cNvSpPr>
            <p:nvPr/>
          </p:nvSpPr>
          <p:spPr bwMode="auto">
            <a:xfrm>
              <a:off x="49974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sp>
          <p:nvSpPr>
            <p:cNvPr id="162" name="Oval 22"/>
            <p:cNvSpPr>
              <a:spLocks noChangeAspect="1" noChangeArrowheads="1"/>
            </p:cNvSpPr>
            <p:nvPr/>
          </p:nvSpPr>
          <p:spPr bwMode="auto">
            <a:xfrm>
              <a:off x="5149850" y="6215063"/>
              <a:ext cx="150495" cy="150495"/>
            </a:xfrm>
            <a:prstGeom prst="ellipse">
              <a:avLst/>
            </a:prstGeom>
            <a:solidFill>
              <a:srgbClr val="FFC000"/>
            </a:solidFill>
            <a:ln w="9525">
              <a:solidFill>
                <a:srgbClr val="FFC000"/>
              </a:solidFill>
              <a:round/>
              <a:headEnd/>
              <a:tailEnd/>
            </a:ln>
          </p:spPr>
          <p:txBody>
            <a:bodyPr wrap="none" anchor="ctr"/>
            <a:lstStyle/>
            <a:p>
              <a:pPr eaLnBrk="0" hangingPunct="0"/>
              <a:endParaRPr lang="en-US"/>
            </a:p>
          </p:txBody>
        </p:sp>
      </p:grpSp>
      <p:sp>
        <p:nvSpPr>
          <p:cNvPr id="163" name="TextBox 148"/>
          <p:cNvSpPr txBox="1">
            <a:spLocks noChangeArrowheads="1"/>
          </p:cNvSpPr>
          <p:nvPr/>
        </p:nvSpPr>
        <p:spPr bwMode="auto">
          <a:xfrm>
            <a:off x="6542602" y="5834066"/>
            <a:ext cx="2181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r>
              <a:rPr lang="en-US" sz="1600" b="1">
                <a:solidFill>
                  <a:schemeClr val="tx2"/>
                </a:solidFill>
              </a:rPr>
              <a:t>Outer hair cells.</a:t>
            </a:r>
          </a:p>
          <a:p>
            <a:pPr eaLnBrk="1" hangingPunct="1"/>
            <a:r>
              <a:rPr lang="en-US" sz="1600" b="1">
                <a:solidFill>
                  <a:schemeClr val="tx2"/>
                </a:solidFill>
              </a:rPr>
              <a:t>Provide ‘frequency specific’ amplification.</a:t>
            </a:r>
          </a:p>
        </p:txBody>
      </p:sp>
      <p:sp>
        <p:nvSpPr>
          <p:cNvPr id="175" name="TextBox 149"/>
          <p:cNvSpPr txBox="1">
            <a:spLocks noChangeArrowheads="1"/>
          </p:cNvSpPr>
          <p:nvPr/>
        </p:nvSpPr>
        <p:spPr bwMode="auto">
          <a:xfrm>
            <a:off x="358370" y="107684"/>
            <a:ext cx="8725342"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r>
              <a:rPr lang="en-US" sz="2800" b="1" dirty="0" smtClean="0">
                <a:solidFill>
                  <a:schemeClr val="tx2"/>
                </a:solidFill>
              </a:rPr>
              <a:t>The Basilar Membrane performs a </a:t>
            </a:r>
            <a:r>
              <a:rPr lang="en-US" sz="2800" b="1" u="sng" dirty="0" smtClean="0">
                <a:solidFill>
                  <a:schemeClr val="tx2"/>
                </a:solidFill>
              </a:rPr>
              <a:t>log-scaled</a:t>
            </a:r>
            <a:r>
              <a:rPr lang="en-US" sz="2800" b="1" dirty="0" smtClean="0">
                <a:solidFill>
                  <a:schemeClr val="tx2"/>
                </a:solidFill>
              </a:rPr>
              <a:t> Fourier Analysis on Complex (multi-frequency) Sounds.</a:t>
            </a:r>
          </a:p>
          <a:p>
            <a:pPr eaLnBrk="1" hangingPunct="1">
              <a:spcBef>
                <a:spcPts val="1200"/>
              </a:spcBef>
            </a:pPr>
            <a:r>
              <a:rPr lang="en-US" sz="2800" b="1" dirty="0" smtClean="0">
                <a:solidFill>
                  <a:schemeClr val="tx2"/>
                </a:solidFill>
              </a:rPr>
              <a:t>Essentially, it acts as a ‘frequency filter’, pulling out high frequencies at the narrow end and low frequencies at the wide end.</a:t>
            </a:r>
            <a:endParaRPr lang="en-US" sz="2800" b="1" dirty="0">
              <a:solidFill>
                <a:schemeClr val="tx2"/>
              </a:solidFill>
            </a:endParaRPr>
          </a:p>
        </p:txBody>
      </p:sp>
      <p:grpSp>
        <p:nvGrpSpPr>
          <p:cNvPr id="31" name="Group 30"/>
          <p:cNvGrpSpPr/>
          <p:nvPr/>
        </p:nvGrpSpPr>
        <p:grpSpPr>
          <a:xfrm>
            <a:off x="2279786" y="2419825"/>
            <a:ext cx="6803926" cy="1418936"/>
            <a:chOff x="2279786" y="2419825"/>
            <a:chExt cx="6803926" cy="1418936"/>
          </a:xfrm>
        </p:grpSpPr>
        <p:grpSp>
          <p:nvGrpSpPr>
            <p:cNvPr id="177" name="Group 176"/>
            <p:cNvGrpSpPr/>
            <p:nvPr/>
          </p:nvGrpSpPr>
          <p:grpSpPr>
            <a:xfrm>
              <a:off x="2279786" y="2419825"/>
              <a:ext cx="6765826" cy="1418936"/>
              <a:chOff x="2723774" y="3301367"/>
              <a:chExt cx="6765826" cy="1418936"/>
            </a:xfrm>
          </p:grpSpPr>
          <p:graphicFrame>
            <p:nvGraphicFramePr>
              <p:cNvPr id="178" name="Object 5"/>
              <p:cNvGraphicFramePr>
                <a:graphicFrameLocks/>
              </p:cNvGraphicFramePr>
              <p:nvPr>
                <p:extLst>
                  <p:ext uri="{D42A27DB-BD31-4B8C-83A1-F6EECF244321}">
                    <p14:modId xmlns:p14="http://schemas.microsoft.com/office/powerpoint/2010/main" val="313799033"/>
                  </p:ext>
                </p:extLst>
              </p:nvPr>
            </p:nvGraphicFramePr>
            <p:xfrm>
              <a:off x="6722743" y="3427369"/>
              <a:ext cx="1119172" cy="884237"/>
            </p:xfrm>
            <a:graphic>
              <a:graphicData uri="http://schemas.openxmlformats.org/presentationml/2006/ole">
                <mc:AlternateContent xmlns:mc="http://schemas.openxmlformats.org/markup-compatibility/2006">
                  <mc:Choice xmlns:v="urn:schemas-microsoft-com:vml" Requires="v">
                    <p:oleObj spid="_x0000_s44161" name="Image" r:id="rId6" imgW="7942857" imgH="13209524" progId="">
                      <p:embed/>
                    </p:oleObj>
                  </mc:Choice>
                  <mc:Fallback>
                    <p:oleObj name="Image" r:id="rId6" imgW="7942857" imgH="13209524"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l="13167" t="25867" r="59666" b="60817"/>
                          <a:stretch>
                            <a:fillRect/>
                          </a:stretch>
                        </p:blipFill>
                        <p:spPr bwMode="auto">
                          <a:xfrm>
                            <a:off x="6722743" y="3427369"/>
                            <a:ext cx="1119172" cy="884237"/>
                          </a:xfrm>
                          <a:prstGeom prst="rect">
                            <a:avLst/>
                          </a:prstGeom>
                          <a:noFill/>
                          <a:ln>
                            <a:noFill/>
                          </a:ln>
                          <a:effectLst/>
                          <a:extLst/>
                        </p:spPr>
                      </p:pic>
                    </p:oleObj>
                  </mc:Fallback>
                </mc:AlternateContent>
              </a:graphicData>
            </a:graphic>
          </p:graphicFrame>
          <p:graphicFrame>
            <p:nvGraphicFramePr>
              <p:cNvPr id="179" name="Object 6"/>
              <p:cNvGraphicFramePr>
                <a:graphicFrameLocks/>
              </p:cNvGraphicFramePr>
              <p:nvPr>
                <p:extLst>
                  <p:ext uri="{D42A27DB-BD31-4B8C-83A1-F6EECF244321}">
                    <p14:modId xmlns:p14="http://schemas.microsoft.com/office/powerpoint/2010/main" val="3138008338"/>
                  </p:ext>
                </p:extLst>
              </p:nvPr>
            </p:nvGraphicFramePr>
            <p:xfrm>
              <a:off x="5183524" y="3335152"/>
              <a:ext cx="1108075" cy="1062037"/>
            </p:xfrm>
            <a:graphic>
              <a:graphicData uri="http://schemas.openxmlformats.org/presentationml/2006/ole">
                <mc:AlternateContent xmlns:mc="http://schemas.openxmlformats.org/markup-compatibility/2006">
                  <mc:Choice xmlns:v="urn:schemas-microsoft-com:vml" Requires="v">
                    <p:oleObj spid="_x0000_s44162" name="Image" r:id="rId7" imgW="7942857" imgH="13209524" progId="">
                      <p:embed/>
                    </p:oleObj>
                  </mc:Choice>
                  <mc:Fallback>
                    <p:oleObj name="Image" r:id="rId7" imgW="7942857" imgH="13209524"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l="12251" t="42648" r="59984" b="41359"/>
                          <a:stretch>
                            <a:fillRect/>
                          </a:stretch>
                        </p:blipFill>
                        <p:spPr bwMode="auto">
                          <a:xfrm>
                            <a:off x="5183524" y="3335152"/>
                            <a:ext cx="110807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 name="Object 7"/>
              <p:cNvGraphicFramePr>
                <a:graphicFrameLocks/>
              </p:cNvGraphicFramePr>
              <p:nvPr>
                <p:extLst>
                  <p:ext uri="{D42A27DB-BD31-4B8C-83A1-F6EECF244321}">
                    <p14:modId xmlns:p14="http://schemas.microsoft.com/office/powerpoint/2010/main" val="3176549259"/>
                  </p:ext>
                </p:extLst>
              </p:nvPr>
            </p:nvGraphicFramePr>
            <p:xfrm>
              <a:off x="8318025" y="3312015"/>
              <a:ext cx="1171575" cy="1260475"/>
            </p:xfrm>
            <a:graphic>
              <a:graphicData uri="http://schemas.openxmlformats.org/presentationml/2006/ole">
                <mc:AlternateContent xmlns:mc="http://schemas.openxmlformats.org/markup-compatibility/2006">
                  <mc:Choice xmlns:v="urn:schemas-microsoft-com:vml" Requires="v">
                    <p:oleObj spid="_x0000_s44163" name="Image" r:id="rId8" imgW="7942857" imgH="13209524" progId="">
                      <p:embed/>
                    </p:oleObj>
                  </mc:Choice>
                  <mc:Fallback>
                    <p:oleObj name="Image" r:id="rId8" imgW="7942857" imgH="13209524"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l="10660" t="6049" r="59984" b="74969"/>
                          <a:stretch>
                            <a:fillRect/>
                          </a:stretch>
                        </p:blipFill>
                        <p:spPr bwMode="auto">
                          <a:xfrm>
                            <a:off x="8318025" y="3312015"/>
                            <a:ext cx="1171575"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 name="Object 9"/>
              <p:cNvGraphicFramePr>
                <a:graphicFrameLocks/>
              </p:cNvGraphicFramePr>
              <p:nvPr>
                <p:extLst>
                  <p:ext uri="{D42A27DB-BD31-4B8C-83A1-F6EECF244321}">
                    <p14:modId xmlns:p14="http://schemas.microsoft.com/office/powerpoint/2010/main" val="1279660799"/>
                  </p:ext>
                </p:extLst>
              </p:nvPr>
            </p:nvGraphicFramePr>
            <p:xfrm>
              <a:off x="2723774" y="3318541"/>
              <a:ext cx="1146175" cy="1401762"/>
            </p:xfrm>
            <a:graphic>
              <a:graphicData uri="http://schemas.openxmlformats.org/presentationml/2006/ole">
                <mc:AlternateContent xmlns:mc="http://schemas.openxmlformats.org/markup-compatibility/2006">
                  <mc:Choice xmlns:v="urn:schemas-microsoft-com:vml" Requires="v">
                    <p:oleObj spid="_x0000_s44164" name="Image" r:id="rId9" imgW="7942857" imgH="13209524" progId="">
                      <p:embed/>
                    </p:oleObj>
                  </mc:Choice>
                  <mc:Fallback>
                    <p:oleObj name="Image" r:id="rId9" imgW="7942857" imgH="13209524"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l="12251" t="78891" r="59030"/>
                          <a:stretch>
                            <a:fillRect/>
                          </a:stretch>
                        </p:blipFill>
                        <p:spPr bwMode="auto">
                          <a:xfrm>
                            <a:off x="2723774" y="3318541"/>
                            <a:ext cx="1146175"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 name="Object 8"/>
              <p:cNvGraphicFramePr>
                <a:graphicFrameLocks/>
              </p:cNvGraphicFramePr>
              <p:nvPr>
                <p:extLst>
                  <p:ext uri="{D42A27DB-BD31-4B8C-83A1-F6EECF244321}">
                    <p14:modId xmlns:p14="http://schemas.microsoft.com/office/powerpoint/2010/main" val="978721740"/>
                  </p:ext>
                </p:extLst>
              </p:nvPr>
            </p:nvGraphicFramePr>
            <p:xfrm>
              <a:off x="3802411" y="3301367"/>
              <a:ext cx="1135063" cy="1136650"/>
            </p:xfrm>
            <a:graphic>
              <a:graphicData uri="http://schemas.openxmlformats.org/presentationml/2006/ole">
                <mc:AlternateContent xmlns:mc="http://schemas.openxmlformats.org/markup-compatibility/2006">
                  <mc:Choice xmlns:v="urn:schemas-microsoft-com:vml" Requires="v">
                    <p:oleObj spid="_x0000_s44165" name="Image" r:id="rId10" imgW="7942857" imgH="13209524" progId="">
                      <p:embed/>
                    </p:oleObj>
                  </mc:Choice>
                  <mc:Fallback>
                    <p:oleObj name="Image" r:id="rId10" imgW="7942857" imgH="13209524"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l="11893" t="60577" r="59666" b="22305"/>
                          <a:stretch>
                            <a:fillRect/>
                          </a:stretch>
                        </p:blipFill>
                        <p:spPr bwMode="auto">
                          <a:xfrm>
                            <a:off x="3802411" y="3301367"/>
                            <a:ext cx="1135063"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9" name="Isosceles Triangle 28"/>
            <p:cNvSpPr/>
            <p:nvPr/>
          </p:nvSpPr>
          <p:spPr>
            <a:xfrm>
              <a:off x="8818579" y="3353864"/>
              <a:ext cx="265133" cy="31774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Rectangle 187"/>
          <p:cNvSpPr/>
          <p:nvPr/>
        </p:nvSpPr>
        <p:spPr>
          <a:xfrm>
            <a:off x="2222621" y="3262034"/>
            <a:ext cx="5836538" cy="485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2222620" y="2343037"/>
            <a:ext cx="5735534" cy="477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p:cNvCxnSpPr/>
          <p:nvPr/>
        </p:nvCxnSpPr>
        <p:spPr>
          <a:xfrm rot="5400000">
            <a:off x="7772403" y="3662641"/>
            <a:ext cx="1073094" cy="324950"/>
          </a:xfrm>
          <a:prstGeom prst="bentConnector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Elbow Connector 145"/>
          <p:cNvCxnSpPr/>
          <p:nvPr/>
        </p:nvCxnSpPr>
        <p:spPr>
          <a:xfrm rot="5400000">
            <a:off x="5996502" y="3587071"/>
            <a:ext cx="1029012" cy="520172"/>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Elbow Connector 151"/>
          <p:cNvCxnSpPr/>
          <p:nvPr/>
        </p:nvCxnSpPr>
        <p:spPr>
          <a:xfrm rot="5400000">
            <a:off x="4425270" y="3519686"/>
            <a:ext cx="1044129" cy="639825"/>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Elbow Connector 153"/>
          <p:cNvCxnSpPr/>
          <p:nvPr/>
        </p:nvCxnSpPr>
        <p:spPr>
          <a:xfrm rot="5400000">
            <a:off x="3349026" y="3773477"/>
            <a:ext cx="1044129" cy="132242"/>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Elbow Connector 155"/>
          <p:cNvCxnSpPr/>
          <p:nvPr/>
        </p:nvCxnSpPr>
        <p:spPr>
          <a:xfrm rot="16200000" flipH="1">
            <a:off x="2529721" y="3636816"/>
            <a:ext cx="1066796" cy="382895"/>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4" name="TextBox 149"/>
          <p:cNvSpPr txBox="1">
            <a:spLocks noChangeArrowheads="1"/>
          </p:cNvSpPr>
          <p:nvPr/>
        </p:nvSpPr>
        <p:spPr bwMode="auto">
          <a:xfrm>
            <a:off x="264288" y="3783381"/>
            <a:ext cx="15680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eaLnBrk="1" hangingPunct="1"/>
            <a:r>
              <a:rPr lang="en-US" sz="1600" b="1" dirty="0" smtClean="0">
                <a:solidFill>
                  <a:schemeClr val="tx2"/>
                </a:solidFill>
              </a:rPr>
              <a:t>Complex Sound</a:t>
            </a:r>
            <a:endParaRPr lang="en-US" sz="1600" b="1" dirty="0">
              <a:solidFill>
                <a:schemeClr val="tx2"/>
              </a:solidFill>
            </a:endParaRPr>
          </a:p>
        </p:txBody>
      </p:sp>
      <p:sp>
        <p:nvSpPr>
          <p:cNvPr id="165" name="TextBox 149"/>
          <p:cNvSpPr txBox="1">
            <a:spLocks noChangeArrowheads="1"/>
          </p:cNvSpPr>
          <p:nvPr/>
        </p:nvSpPr>
        <p:spPr bwMode="auto">
          <a:xfrm>
            <a:off x="8374237" y="2584332"/>
            <a:ext cx="7697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eaLnBrk="1" hangingPunct="1"/>
            <a:r>
              <a:rPr lang="en-US" sz="1600" b="1" dirty="0" smtClean="0">
                <a:solidFill>
                  <a:schemeClr val="tx2"/>
                </a:solidFill>
              </a:rPr>
              <a:t>500 Hz</a:t>
            </a:r>
            <a:endParaRPr lang="en-US" sz="1600" b="1" dirty="0">
              <a:solidFill>
                <a:schemeClr val="tx2"/>
              </a:solidFill>
            </a:endParaRPr>
          </a:p>
        </p:txBody>
      </p:sp>
      <p:sp>
        <p:nvSpPr>
          <p:cNvPr id="166" name="TextBox 149"/>
          <p:cNvSpPr txBox="1">
            <a:spLocks noChangeArrowheads="1"/>
          </p:cNvSpPr>
          <p:nvPr/>
        </p:nvSpPr>
        <p:spPr bwMode="auto">
          <a:xfrm>
            <a:off x="6383763" y="2584332"/>
            <a:ext cx="8386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eaLnBrk="1" hangingPunct="1"/>
            <a:r>
              <a:rPr lang="en-US" sz="1600" b="1" dirty="0" smtClean="0">
                <a:solidFill>
                  <a:schemeClr val="tx2"/>
                </a:solidFill>
              </a:rPr>
              <a:t>1500 Hz</a:t>
            </a:r>
            <a:endParaRPr lang="en-US" sz="1600" b="1" dirty="0">
              <a:solidFill>
                <a:schemeClr val="tx2"/>
              </a:solidFill>
            </a:endParaRPr>
          </a:p>
        </p:txBody>
      </p:sp>
      <p:sp>
        <p:nvSpPr>
          <p:cNvPr id="167" name="TextBox 149"/>
          <p:cNvSpPr txBox="1">
            <a:spLocks noChangeArrowheads="1"/>
          </p:cNvSpPr>
          <p:nvPr/>
        </p:nvSpPr>
        <p:spPr bwMode="auto">
          <a:xfrm>
            <a:off x="4846022" y="2584332"/>
            <a:ext cx="878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eaLnBrk="1" hangingPunct="1"/>
            <a:r>
              <a:rPr lang="en-US" sz="1600" b="1" dirty="0" smtClean="0">
                <a:solidFill>
                  <a:schemeClr val="tx2"/>
                </a:solidFill>
              </a:rPr>
              <a:t>2000 Hz</a:t>
            </a:r>
            <a:endParaRPr lang="en-US" sz="1600" b="1" dirty="0">
              <a:solidFill>
                <a:schemeClr val="tx2"/>
              </a:solidFill>
            </a:endParaRPr>
          </a:p>
        </p:txBody>
      </p:sp>
      <p:sp>
        <p:nvSpPr>
          <p:cNvPr id="168" name="TextBox 149"/>
          <p:cNvSpPr txBox="1">
            <a:spLocks noChangeArrowheads="1"/>
          </p:cNvSpPr>
          <p:nvPr/>
        </p:nvSpPr>
        <p:spPr bwMode="auto">
          <a:xfrm>
            <a:off x="3507742" y="2584332"/>
            <a:ext cx="8675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eaLnBrk="1" hangingPunct="1"/>
            <a:r>
              <a:rPr lang="en-US" sz="1600" b="1" dirty="0" smtClean="0">
                <a:solidFill>
                  <a:schemeClr val="tx2"/>
                </a:solidFill>
              </a:rPr>
              <a:t>2500 Hz</a:t>
            </a:r>
            <a:endParaRPr lang="en-US" sz="1600" b="1" dirty="0">
              <a:solidFill>
                <a:schemeClr val="tx2"/>
              </a:solidFill>
            </a:endParaRPr>
          </a:p>
        </p:txBody>
      </p:sp>
      <p:sp>
        <p:nvSpPr>
          <p:cNvPr id="169" name="TextBox 149"/>
          <p:cNvSpPr txBox="1">
            <a:spLocks noChangeArrowheads="1"/>
          </p:cNvSpPr>
          <p:nvPr/>
        </p:nvSpPr>
        <p:spPr bwMode="auto">
          <a:xfrm>
            <a:off x="2415980" y="2584332"/>
            <a:ext cx="8771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eaLnBrk="1" hangingPunct="1"/>
            <a:r>
              <a:rPr lang="en-US" sz="1600" b="1" dirty="0" smtClean="0">
                <a:solidFill>
                  <a:schemeClr val="tx2"/>
                </a:solidFill>
              </a:rPr>
              <a:t>3000 Hz</a:t>
            </a:r>
            <a:endParaRPr lang="en-US" sz="1600" b="1" dirty="0">
              <a:solidFill>
                <a:schemeClr val="tx2"/>
              </a:solidFill>
            </a:endParaRPr>
          </a:p>
        </p:txBody>
      </p:sp>
    </p:spTree>
    <p:extLst>
      <p:ext uri="{BB962C8B-B14F-4D97-AF65-F5344CB8AC3E}">
        <p14:creationId xmlns:p14="http://schemas.microsoft.com/office/powerpoint/2010/main" val="16205173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grpId="0" nodeType="clickEffect">
                                  <p:stCondLst>
                                    <p:cond delay="0"/>
                                  </p:stCondLst>
                                  <p:childTnLst>
                                    <p:animClr clrSpc="rgb" dir="cw">
                                      <p:cBhvr override="childStyle">
                                        <p:cTn id="6" dur="50" autoRev="1" fill="remove"/>
                                        <p:tgtEl>
                                          <p:spTgt spid="9234"/>
                                        </p:tgtEl>
                                        <p:attrNameLst>
                                          <p:attrName>style.color</p:attrName>
                                        </p:attrNameLst>
                                      </p:cBhvr>
                                      <p:to>
                                        <a:schemeClr val="bg1"/>
                                      </p:to>
                                    </p:animClr>
                                    <p:animClr clrSpc="rgb" dir="cw">
                                      <p:cBhvr>
                                        <p:cTn id="7" dur="50" autoRev="1" fill="remove"/>
                                        <p:tgtEl>
                                          <p:spTgt spid="9234"/>
                                        </p:tgtEl>
                                        <p:attrNameLst>
                                          <p:attrName>fillcolor</p:attrName>
                                        </p:attrNameLst>
                                      </p:cBhvr>
                                      <p:to>
                                        <a:schemeClr val="bg1"/>
                                      </p:to>
                                    </p:animClr>
                                    <p:set>
                                      <p:cBhvr>
                                        <p:cTn id="8" dur="50" autoRev="1" fill="remove"/>
                                        <p:tgtEl>
                                          <p:spTgt spid="9234"/>
                                        </p:tgtEl>
                                        <p:attrNameLst>
                                          <p:attrName>fill.type</p:attrName>
                                        </p:attrNameLst>
                                      </p:cBhvr>
                                      <p:to>
                                        <p:strVal val="solid"/>
                                      </p:to>
                                    </p:set>
                                    <p:set>
                                      <p:cBhvr>
                                        <p:cTn id="9" dur="50" autoRev="1" fill="remove"/>
                                        <p:tgtEl>
                                          <p:spTgt spid="9234"/>
                                        </p:tgtEl>
                                        <p:attrNameLst>
                                          <p:attrName>fill.on</p:attrName>
                                        </p:attrNameLst>
                                      </p:cBhvr>
                                      <p:to>
                                        <p:strVal val="true"/>
                                      </p:to>
                                    </p:set>
                                  </p:childTnLst>
                                </p:cTn>
                              </p:par>
                            </p:childTnLst>
                          </p:cTn>
                        </p:par>
                        <p:par>
                          <p:cTn id="10" fill="hold">
                            <p:stCondLst>
                              <p:cond delay="100"/>
                            </p:stCondLst>
                            <p:childTnLst>
                              <p:par>
                                <p:cTn id="11" presetID="27" presetClass="emph" presetSubtype="0" repeatCount="indefinite" fill="remove" grpId="0" nodeType="afterEffect">
                                  <p:stCondLst>
                                    <p:cond delay="0"/>
                                  </p:stCondLst>
                                  <p:childTnLst>
                                    <p:animClr clrSpc="rgb" dir="cw">
                                      <p:cBhvr override="childStyle">
                                        <p:cTn id="12" dur="125" autoRev="1" fill="remove"/>
                                        <p:tgtEl>
                                          <p:spTgt spid="9236"/>
                                        </p:tgtEl>
                                        <p:attrNameLst>
                                          <p:attrName>style.color</p:attrName>
                                        </p:attrNameLst>
                                      </p:cBhvr>
                                      <p:to>
                                        <a:schemeClr val="bg1"/>
                                      </p:to>
                                    </p:animClr>
                                    <p:animClr clrSpc="rgb" dir="cw">
                                      <p:cBhvr>
                                        <p:cTn id="13" dur="125" autoRev="1" fill="remove"/>
                                        <p:tgtEl>
                                          <p:spTgt spid="9236"/>
                                        </p:tgtEl>
                                        <p:attrNameLst>
                                          <p:attrName>fillcolor</p:attrName>
                                        </p:attrNameLst>
                                      </p:cBhvr>
                                      <p:to>
                                        <a:schemeClr val="bg1"/>
                                      </p:to>
                                    </p:animClr>
                                    <p:set>
                                      <p:cBhvr>
                                        <p:cTn id="14" dur="125" autoRev="1" fill="remove"/>
                                        <p:tgtEl>
                                          <p:spTgt spid="9236"/>
                                        </p:tgtEl>
                                        <p:attrNameLst>
                                          <p:attrName>fill.type</p:attrName>
                                        </p:attrNameLst>
                                      </p:cBhvr>
                                      <p:to>
                                        <p:strVal val="solid"/>
                                      </p:to>
                                    </p:set>
                                    <p:set>
                                      <p:cBhvr>
                                        <p:cTn id="15" dur="125" autoRev="1" fill="remove"/>
                                        <p:tgtEl>
                                          <p:spTgt spid="9236"/>
                                        </p:tgtEl>
                                        <p:attrNameLst>
                                          <p:attrName>fill.on</p:attrName>
                                        </p:attrNameLst>
                                      </p:cBhvr>
                                      <p:to>
                                        <p:strVal val="true"/>
                                      </p:to>
                                    </p:set>
                                  </p:childTnLst>
                                </p:cTn>
                              </p:par>
                            </p:childTnLst>
                          </p:cTn>
                        </p:par>
                        <p:par>
                          <p:cTn id="16" fill="hold">
                            <p:stCondLst>
                              <p:cond delay="350"/>
                            </p:stCondLst>
                            <p:childTnLst>
                              <p:par>
                                <p:cTn id="17" presetID="27" presetClass="emph" presetSubtype="0" repeatCount="indefinite" fill="remove" grpId="0" nodeType="afterEffect">
                                  <p:stCondLst>
                                    <p:cond delay="0"/>
                                  </p:stCondLst>
                                  <p:childTnLst>
                                    <p:animClr clrSpc="rgb" dir="cw">
                                      <p:cBhvr override="childStyle">
                                        <p:cTn id="18" dur="250" autoRev="1" fill="remove"/>
                                        <p:tgtEl>
                                          <p:spTgt spid="9238"/>
                                        </p:tgtEl>
                                        <p:attrNameLst>
                                          <p:attrName>style.color</p:attrName>
                                        </p:attrNameLst>
                                      </p:cBhvr>
                                      <p:to>
                                        <a:schemeClr val="bg1"/>
                                      </p:to>
                                    </p:animClr>
                                    <p:animClr clrSpc="rgb" dir="cw">
                                      <p:cBhvr>
                                        <p:cTn id="19" dur="250" autoRev="1" fill="remove"/>
                                        <p:tgtEl>
                                          <p:spTgt spid="9238"/>
                                        </p:tgtEl>
                                        <p:attrNameLst>
                                          <p:attrName>fillcolor</p:attrName>
                                        </p:attrNameLst>
                                      </p:cBhvr>
                                      <p:to>
                                        <a:schemeClr val="bg1"/>
                                      </p:to>
                                    </p:animClr>
                                    <p:set>
                                      <p:cBhvr>
                                        <p:cTn id="20" dur="250" autoRev="1" fill="remove"/>
                                        <p:tgtEl>
                                          <p:spTgt spid="9238"/>
                                        </p:tgtEl>
                                        <p:attrNameLst>
                                          <p:attrName>fill.type</p:attrName>
                                        </p:attrNameLst>
                                      </p:cBhvr>
                                      <p:to>
                                        <p:strVal val="solid"/>
                                      </p:to>
                                    </p:set>
                                    <p:set>
                                      <p:cBhvr>
                                        <p:cTn id="21" dur="250" autoRev="1" fill="remove"/>
                                        <p:tgtEl>
                                          <p:spTgt spid="9238"/>
                                        </p:tgtEl>
                                        <p:attrNameLst>
                                          <p:attrName>fill.on</p:attrName>
                                        </p:attrNameLst>
                                      </p:cBhvr>
                                      <p:to>
                                        <p:strVal val="true"/>
                                      </p:to>
                                    </p:set>
                                  </p:childTnLst>
                                </p:cTn>
                              </p:par>
                            </p:childTnLst>
                          </p:cTn>
                        </p:par>
                        <p:par>
                          <p:cTn id="22" fill="hold">
                            <p:stCondLst>
                              <p:cond delay="850"/>
                            </p:stCondLst>
                            <p:childTnLst>
                              <p:par>
                                <p:cTn id="23" presetID="27" presetClass="emph" presetSubtype="0" repeatCount="indefinite" fill="remove" grpId="0" nodeType="afterEffect">
                                  <p:stCondLst>
                                    <p:cond delay="0"/>
                                  </p:stCondLst>
                                  <p:childTnLst>
                                    <p:animClr clrSpc="rgb" dir="cw">
                                      <p:cBhvr override="childStyle">
                                        <p:cTn id="24" dur="500" autoRev="1" fill="remove"/>
                                        <p:tgtEl>
                                          <p:spTgt spid="9243"/>
                                        </p:tgtEl>
                                        <p:attrNameLst>
                                          <p:attrName>style.color</p:attrName>
                                        </p:attrNameLst>
                                      </p:cBhvr>
                                      <p:to>
                                        <a:schemeClr val="bg1"/>
                                      </p:to>
                                    </p:animClr>
                                    <p:animClr clrSpc="rgb" dir="cw">
                                      <p:cBhvr>
                                        <p:cTn id="25" dur="500" autoRev="1" fill="remove"/>
                                        <p:tgtEl>
                                          <p:spTgt spid="9243"/>
                                        </p:tgtEl>
                                        <p:attrNameLst>
                                          <p:attrName>fillcolor</p:attrName>
                                        </p:attrNameLst>
                                      </p:cBhvr>
                                      <p:to>
                                        <a:schemeClr val="bg1"/>
                                      </p:to>
                                    </p:animClr>
                                    <p:set>
                                      <p:cBhvr>
                                        <p:cTn id="26" dur="500" autoRev="1" fill="remove"/>
                                        <p:tgtEl>
                                          <p:spTgt spid="9243"/>
                                        </p:tgtEl>
                                        <p:attrNameLst>
                                          <p:attrName>fill.type</p:attrName>
                                        </p:attrNameLst>
                                      </p:cBhvr>
                                      <p:to>
                                        <p:strVal val="solid"/>
                                      </p:to>
                                    </p:set>
                                    <p:set>
                                      <p:cBhvr>
                                        <p:cTn id="27" dur="500" autoRev="1" fill="remove"/>
                                        <p:tgtEl>
                                          <p:spTgt spid="9243"/>
                                        </p:tgtEl>
                                        <p:attrNameLst>
                                          <p:attrName>fill.on</p:attrName>
                                        </p:attrNameLst>
                                      </p:cBhvr>
                                      <p:to>
                                        <p:strVal val="true"/>
                                      </p:to>
                                    </p:set>
                                  </p:childTnLst>
                                </p:cTn>
                              </p:par>
                            </p:childTnLst>
                          </p:cTn>
                        </p:par>
                        <p:par>
                          <p:cTn id="28" fill="hold">
                            <p:stCondLst>
                              <p:cond delay="1850"/>
                            </p:stCondLst>
                            <p:childTnLst>
                              <p:par>
                                <p:cTn id="29" presetID="27" presetClass="emph" presetSubtype="0" repeatCount="indefinite" fill="remove" grpId="0" nodeType="afterEffect">
                                  <p:stCondLst>
                                    <p:cond delay="0"/>
                                  </p:stCondLst>
                                  <p:childTnLst>
                                    <p:animClr clrSpc="rgb" dir="cw">
                                      <p:cBhvr override="childStyle">
                                        <p:cTn id="30" dur="1000" autoRev="1" fill="remove"/>
                                        <p:tgtEl>
                                          <p:spTgt spid="9249"/>
                                        </p:tgtEl>
                                        <p:attrNameLst>
                                          <p:attrName>style.color</p:attrName>
                                        </p:attrNameLst>
                                      </p:cBhvr>
                                      <p:to>
                                        <a:schemeClr val="bg1"/>
                                      </p:to>
                                    </p:animClr>
                                    <p:animClr clrSpc="rgb" dir="cw">
                                      <p:cBhvr>
                                        <p:cTn id="31" dur="1000" autoRev="1" fill="remove"/>
                                        <p:tgtEl>
                                          <p:spTgt spid="9249"/>
                                        </p:tgtEl>
                                        <p:attrNameLst>
                                          <p:attrName>fillcolor</p:attrName>
                                        </p:attrNameLst>
                                      </p:cBhvr>
                                      <p:to>
                                        <a:schemeClr val="bg1"/>
                                      </p:to>
                                    </p:animClr>
                                    <p:set>
                                      <p:cBhvr>
                                        <p:cTn id="32" dur="1000" autoRev="1" fill="remove"/>
                                        <p:tgtEl>
                                          <p:spTgt spid="9249"/>
                                        </p:tgtEl>
                                        <p:attrNameLst>
                                          <p:attrName>fill.type</p:attrName>
                                        </p:attrNameLst>
                                      </p:cBhvr>
                                      <p:to>
                                        <p:strVal val="solid"/>
                                      </p:to>
                                    </p:set>
                                    <p:set>
                                      <p:cBhvr>
                                        <p:cTn id="33" dur="1000" autoRev="1" fill="remove"/>
                                        <p:tgtEl>
                                          <p:spTgt spid="92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4" grpId="0" animBg="1"/>
      <p:bldP spid="9236" grpId="0" animBg="1"/>
      <p:bldP spid="9238" grpId="0" animBg="1"/>
      <p:bldP spid="9243" grpId="0" animBg="1"/>
      <p:bldP spid="92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4386263" y="2114550"/>
            <a:ext cx="1206500" cy="2768600"/>
          </a:xfrm>
          <a:prstGeom prst="rect">
            <a:avLst/>
          </a:prstGeom>
          <a:solidFill>
            <a:schemeClr val="tx1"/>
          </a:solidFill>
          <a:ln w="38100">
            <a:solidFill>
              <a:schemeClr val="tx1"/>
            </a:solidFill>
            <a:miter lim="800000"/>
            <a:headEnd/>
            <a:tailEnd/>
          </a:ln>
        </p:spPr>
        <p:txBody>
          <a:bodyPr wrap="none" anchor="ctr"/>
          <a:lstStyle/>
          <a:p>
            <a:pPr eaLnBrk="0" hangingPunct="0"/>
            <a:endParaRPr lang="en-US"/>
          </a:p>
        </p:txBody>
      </p:sp>
      <p:sp>
        <p:nvSpPr>
          <p:cNvPr id="10243" name="Text Box 4"/>
          <p:cNvSpPr txBox="1">
            <a:spLocks noChangeArrowheads="1"/>
          </p:cNvSpPr>
          <p:nvPr/>
        </p:nvSpPr>
        <p:spPr bwMode="auto">
          <a:xfrm>
            <a:off x="4586288" y="5030788"/>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2400">
                <a:latin typeface="Times New Roman" pitchFamily="18" charset="0"/>
              </a:rPr>
              <a:t>Time</a:t>
            </a:r>
          </a:p>
        </p:txBody>
      </p:sp>
      <p:sp>
        <p:nvSpPr>
          <p:cNvPr id="10244" name="Text Box 5"/>
          <p:cNvSpPr txBox="1">
            <a:spLocks noChangeArrowheads="1"/>
          </p:cNvSpPr>
          <p:nvPr/>
        </p:nvSpPr>
        <p:spPr bwMode="auto">
          <a:xfrm rot="-5400000">
            <a:off x="3532188" y="327025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2400">
                <a:latin typeface="Times New Roman" pitchFamily="18" charset="0"/>
              </a:rPr>
              <a:t>kHz</a:t>
            </a:r>
          </a:p>
        </p:txBody>
      </p:sp>
      <p:sp>
        <p:nvSpPr>
          <p:cNvPr id="10245" name="Text Box 6"/>
          <p:cNvSpPr txBox="1">
            <a:spLocks noChangeArrowheads="1"/>
          </p:cNvSpPr>
          <p:nvPr/>
        </p:nvSpPr>
        <p:spPr bwMode="auto">
          <a:xfrm>
            <a:off x="4090988" y="4605338"/>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1600" b="1">
                <a:latin typeface="Arial" pitchFamily="34" charset="0"/>
              </a:rPr>
              <a:t>0</a:t>
            </a:r>
          </a:p>
        </p:txBody>
      </p:sp>
      <p:sp>
        <p:nvSpPr>
          <p:cNvPr id="10246" name="Text Box 7"/>
          <p:cNvSpPr txBox="1">
            <a:spLocks noChangeArrowheads="1"/>
          </p:cNvSpPr>
          <p:nvPr/>
        </p:nvSpPr>
        <p:spPr bwMode="auto">
          <a:xfrm>
            <a:off x="4090988" y="3976688"/>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1600" b="1">
                <a:latin typeface="Arial" pitchFamily="34" charset="0"/>
              </a:rPr>
              <a:t>1</a:t>
            </a:r>
          </a:p>
        </p:txBody>
      </p:sp>
      <p:sp>
        <p:nvSpPr>
          <p:cNvPr id="10247" name="Text Box 8"/>
          <p:cNvSpPr txBox="1">
            <a:spLocks noChangeArrowheads="1"/>
          </p:cNvSpPr>
          <p:nvPr/>
        </p:nvSpPr>
        <p:spPr bwMode="auto">
          <a:xfrm>
            <a:off x="4090988" y="3348038"/>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1600" b="1">
                <a:latin typeface="Arial" pitchFamily="34" charset="0"/>
              </a:rPr>
              <a:t>2</a:t>
            </a:r>
          </a:p>
        </p:txBody>
      </p:sp>
      <p:sp>
        <p:nvSpPr>
          <p:cNvPr id="10248" name="Text Box 9"/>
          <p:cNvSpPr txBox="1">
            <a:spLocks noChangeArrowheads="1"/>
          </p:cNvSpPr>
          <p:nvPr/>
        </p:nvSpPr>
        <p:spPr bwMode="auto">
          <a:xfrm>
            <a:off x="4090988" y="2719388"/>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1600" b="1">
                <a:latin typeface="Arial" pitchFamily="34" charset="0"/>
              </a:rPr>
              <a:t>3</a:t>
            </a:r>
          </a:p>
        </p:txBody>
      </p:sp>
      <p:sp>
        <p:nvSpPr>
          <p:cNvPr id="10249" name="Text Box 10"/>
          <p:cNvSpPr txBox="1">
            <a:spLocks noChangeArrowheads="1"/>
          </p:cNvSpPr>
          <p:nvPr/>
        </p:nvSpPr>
        <p:spPr bwMode="auto">
          <a:xfrm>
            <a:off x="4090988" y="2090738"/>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1600" b="1">
                <a:latin typeface="Arial" pitchFamily="34" charset="0"/>
              </a:rPr>
              <a:t>4</a:t>
            </a:r>
          </a:p>
        </p:txBody>
      </p:sp>
      <p:sp>
        <p:nvSpPr>
          <p:cNvPr id="10250" name="Line 12"/>
          <p:cNvSpPr>
            <a:spLocks noChangeShapeType="1"/>
          </p:cNvSpPr>
          <p:nvPr/>
        </p:nvSpPr>
        <p:spPr bwMode="auto">
          <a:xfrm>
            <a:off x="4672013" y="4418013"/>
            <a:ext cx="635000" cy="0"/>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 name="Line 13"/>
          <p:cNvSpPr>
            <a:spLocks noChangeShapeType="1"/>
          </p:cNvSpPr>
          <p:nvPr/>
        </p:nvSpPr>
        <p:spPr bwMode="auto">
          <a:xfrm>
            <a:off x="4672013" y="4125913"/>
            <a:ext cx="635000" cy="0"/>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 name="Rectangle 17"/>
          <p:cNvSpPr>
            <a:spLocks noChangeArrowheads="1"/>
          </p:cNvSpPr>
          <p:nvPr/>
        </p:nvSpPr>
        <p:spPr bwMode="auto">
          <a:xfrm>
            <a:off x="3465513" y="1065213"/>
            <a:ext cx="299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eaLnBrk="0" hangingPunct="0"/>
            <a:r>
              <a:rPr lang="en-US">
                <a:solidFill>
                  <a:schemeClr val="tx2"/>
                </a:solidFill>
              </a:rPr>
              <a:t>Frequency Spectrogram</a:t>
            </a:r>
          </a:p>
        </p:txBody>
      </p:sp>
      <p:grpSp>
        <p:nvGrpSpPr>
          <p:cNvPr id="10253" name="Group 24"/>
          <p:cNvGrpSpPr>
            <a:grpSpLocks/>
          </p:cNvGrpSpPr>
          <p:nvPr/>
        </p:nvGrpSpPr>
        <p:grpSpPr bwMode="auto">
          <a:xfrm>
            <a:off x="6142038" y="1866900"/>
            <a:ext cx="1246187" cy="3489325"/>
            <a:chOff x="4830" y="1109"/>
            <a:chExt cx="785" cy="2198"/>
          </a:xfrm>
        </p:grpSpPr>
        <p:sp>
          <p:nvSpPr>
            <p:cNvPr id="10259" name="AutoShape 25"/>
            <p:cNvSpPr>
              <a:spLocks noChangeArrowheads="1"/>
            </p:cNvSpPr>
            <p:nvPr/>
          </p:nvSpPr>
          <p:spPr bwMode="auto">
            <a:xfrm rot="-60000" flipH="1" flipV="1">
              <a:off x="4830" y="1109"/>
              <a:ext cx="785" cy="21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3 w 21600"/>
                <a:gd name="T13" fmla="*/ 4501 h 21600"/>
                <a:gd name="T14" fmla="*/ 17087 w 21600"/>
                <a:gd name="T15" fmla="*/ 1709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accent1"/>
            </a:solidFill>
            <a:ln w="12700">
              <a:solidFill>
                <a:schemeClr val="tx1"/>
              </a:solidFill>
              <a:miter lim="800000"/>
              <a:headEnd/>
              <a:tailEnd/>
            </a:ln>
          </p:spPr>
          <p:txBody>
            <a:bodyPr wrap="none" anchor="ctr"/>
            <a:lstStyle/>
            <a:p>
              <a:endParaRPr lang="en-US"/>
            </a:p>
          </p:txBody>
        </p:sp>
        <p:sp>
          <p:nvSpPr>
            <p:cNvPr id="10260" name="Line 26"/>
            <p:cNvSpPr>
              <a:spLocks noChangeShapeType="1"/>
            </p:cNvSpPr>
            <p:nvPr/>
          </p:nvSpPr>
          <p:spPr bwMode="auto">
            <a:xfrm rot="5400000">
              <a:off x="4299" y="2212"/>
              <a:ext cx="2063" cy="0"/>
            </a:xfrm>
            <a:prstGeom prst="line">
              <a:avLst/>
            </a:prstGeom>
            <a:noFill/>
            <a:ln w="28575">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1" name="Line 27"/>
            <p:cNvSpPr>
              <a:spLocks noChangeShapeType="1"/>
            </p:cNvSpPr>
            <p:nvPr/>
          </p:nvSpPr>
          <p:spPr bwMode="auto">
            <a:xfrm rot="5400000">
              <a:off x="4248" y="2212"/>
              <a:ext cx="2063" cy="0"/>
            </a:xfrm>
            <a:prstGeom prst="line">
              <a:avLst/>
            </a:prstGeom>
            <a:noFill/>
            <a:ln w="28575">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2" name="Line 28"/>
            <p:cNvSpPr>
              <a:spLocks noChangeShapeType="1"/>
            </p:cNvSpPr>
            <p:nvPr/>
          </p:nvSpPr>
          <p:spPr bwMode="auto">
            <a:xfrm rot="5400000">
              <a:off x="4197" y="2212"/>
              <a:ext cx="2063" cy="0"/>
            </a:xfrm>
            <a:prstGeom prst="line">
              <a:avLst/>
            </a:prstGeom>
            <a:noFill/>
            <a:ln w="28575">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3" name="Line 29"/>
            <p:cNvSpPr>
              <a:spLocks noChangeShapeType="1"/>
            </p:cNvSpPr>
            <p:nvPr/>
          </p:nvSpPr>
          <p:spPr bwMode="auto">
            <a:xfrm rot="5400000">
              <a:off x="4065" y="2209"/>
              <a:ext cx="2063"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8210" name="Oval 31"/>
          <p:cNvSpPr>
            <a:spLocks noChangeArrowheads="1"/>
          </p:cNvSpPr>
          <p:nvPr/>
        </p:nvSpPr>
        <p:spPr bwMode="auto">
          <a:xfrm>
            <a:off x="6518275" y="4859338"/>
            <a:ext cx="88900" cy="88900"/>
          </a:xfrm>
          <a:prstGeom prst="ellipse">
            <a:avLst/>
          </a:prstGeom>
          <a:solidFill>
            <a:schemeClr val="bg1"/>
          </a:solidFill>
          <a:ln w="9525">
            <a:solidFill>
              <a:schemeClr val="tx1"/>
            </a:solidFill>
            <a:round/>
            <a:headEnd/>
            <a:tailEnd/>
          </a:ln>
        </p:spPr>
        <p:txBody>
          <a:bodyPr wrap="none" anchor="ctr"/>
          <a:lstStyle/>
          <a:p>
            <a:pPr eaLnBrk="0" hangingPunct="0"/>
            <a:endParaRPr lang="en-US"/>
          </a:p>
        </p:txBody>
      </p:sp>
      <p:sp>
        <p:nvSpPr>
          <p:cNvPr id="8211" name="Oval 32"/>
          <p:cNvSpPr>
            <a:spLocks noChangeArrowheads="1"/>
          </p:cNvSpPr>
          <p:nvPr/>
        </p:nvSpPr>
        <p:spPr bwMode="auto">
          <a:xfrm>
            <a:off x="6518275" y="4005263"/>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10256" name="Text Box 39"/>
          <p:cNvSpPr txBox="1">
            <a:spLocks noChangeArrowheads="1"/>
          </p:cNvSpPr>
          <p:nvPr/>
        </p:nvSpPr>
        <p:spPr bwMode="auto">
          <a:xfrm>
            <a:off x="1549400" y="2174875"/>
            <a:ext cx="1300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2400">
                <a:solidFill>
                  <a:schemeClr val="tx2"/>
                </a:solidFill>
                <a:latin typeface="Times New Roman" pitchFamily="18" charset="0"/>
              </a:rPr>
              <a:t>Flute</a:t>
            </a:r>
          </a:p>
        </p:txBody>
      </p:sp>
      <p:sp>
        <p:nvSpPr>
          <p:cNvPr id="10257" name="AutoShape 40"/>
          <p:cNvSpPr>
            <a:spLocks noChangeArrowheads="1"/>
          </p:cNvSpPr>
          <p:nvPr/>
        </p:nvSpPr>
        <p:spPr bwMode="auto">
          <a:xfrm>
            <a:off x="3098800" y="3487738"/>
            <a:ext cx="406400" cy="271462"/>
          </a:xfrm>
          <a:prstGeom prst="rightArrow">
            <a:avLst>
              <a:gd name="adj1" fmla="val 50000"/>
              <a:gd name="adj2" fmla="val 37427"/>
            </a:avLst>
          </a:prstGeom>
          <a:solidFill>
            <a:srgbClr val="FF0000"/>
          </a:solidFill>
          <a:ln w="9525">
            <a:solidFill>
              <a:schemeClr val="tx1"/>
            </a:solidFill>
            <a:miter lim="800000"/>
            <a:headEnd/>
            <a:tailEnd/>
          </a:ln>
        </p:spPr>
        <p:txBody>
          <a:bodyPr wrap="none" anchor="ctr"/>
          <a:lstStyle/>
          <a:p>
            <a:pPr eaLnBrk="0" hangingPunct="0"/>
            <a:endParaRPr lang="en-US"/>
          </a:p>
        </p:txBody>
      </p:sp>
      <p:graphicFrame>
        <p:nvGraphicFramePr>
          <p:cNvPr id="10258" name="Object 41"/>
          <p:cNvGraphicFramePr>
            <a:graphicFrameLocks/>
          </p:cNvGraphicFramePr>
          <p:nvPr/>
        </p:nvGraphicFramePr>
        <p:xfrm>
          <a:off x="1636713" y="2955925"/>
          <a:ext cx="1133475" cy="1266825"/>
        </p:xfrm>
        <a:graphic>
          <a:graphicData uri="http://schemas.openxmlformats.org/presentationml/2006/ole">
            <mc:AlternateContent xmlns:mc="http://schemas.openxmlformats.org/markup-compatibility/2006">
              <mc:Choice xmlns:v="urn:schemas-microsoft-com:vml" Requires="v">
                <p:oleObj spid="_x0000_s10305" name="Image" r:id="rId4" imgW="7942857" imgH="13209524" progId="">
                  <p:embed/>
                </p:oleObj>
              </mc:Choice>
              <mc:Fallback>
                <p:oleObj name="Image" r:id="rId4" imgW="7942857" imgH="13209524" progId="">
                  <p:embed/>
                  <p:pic>
                    <p:nvPicPr>
                      <p:cNvPr id="0" name="Picture 31"/>
                      <p:cNvPicPr>
                        <a:picLocks noChangeArrowheads="1"/>
                      </p:cNvPicPr>
                      <p:nvPr/>
                    </p:nvPicPr>
                    <p:blipFill>
                      <a:blip r:embed="rId5">
                        <a:extLst>
                          <a:ext uri="{28A0092B-C50C-407E-A947-70E740481C1C}">
                            <a14:useLocalDpi xmlns:a14="http://schemas.microsoft.com/office/drawing/2010/main" val="0"/>
                          </a:ext>
                        </a:extLst>
                      </a:blip>
                      <a:srcRect l="46582" t="24176" r="23505" b="56573"/>
                      <a:stretch>
                        <a:fillRect/>
                      </a:stretch>
                    </p:blipFill>
                    <p:spPr bwMode="auto">
                      <a:xfrm>
                        <a:off x="1636713" y="2955925"/>
                        <a:ext cx="1133475" cy="12668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afterEffect">
                                  <p:stCondLst>
                                    <p:cond delay="0"/>
                                  </p:stCondLst>
                                  <p:childTnLst>
                                    <p:animEffect transition="out" filter="fade">
                                      <p:cBhvr>
                                        <p:cTn id="6" dur="1000" tmFilter="0, 0; .2, .5; .8, .5; 1, 0"/>
                                        <p:tgtEl>
                                          <p:spTgt spid="8210"/>
                                        </p:tgtEl>
                                      </p:cBhvr>
                                    </p:animEffect>
                                    <p:animScale>
                                      <p:cBhvr>
                                        <p:cTn id="7" dur="500" autoRev="1" fill="hold"/>
                                        <p:tgtEl>
                                          <p:spTgt spid="8210"/>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1000" tmFilter="0, 0; .2, .5; .8, .5; 1, 0"/>
                                        <p:tgtEl>
                                          <p:spTgt spid="8211"/>
                                        </p:tgtEl>
                                      </p:cBhvr>
                                    </p:animEffect>
                                    <p:animScale>
                                      <p:cBhvr>
                                        <p:cTn id="10" dur="500" autoRev="1" fill="hold"/>
                                        <p:tgtEl>
                                          <p:spTgt spid="82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animBg="1"/>
      <p:bldP spid="82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4386263" y="2114550"/>
            <a:ext cx="1206500" cy="2768600"/>
          </a:xfrm>
          <a:prstGeom prst="rect">
            <a:avLst/>
          </a:prstGeom>
          <a:solidFill>
            <a:schemeClr val="tx1"/>
          </a:solidFill>
          <a:ln w="38100">
            <a:solidFill>
              <a:schemeClr val="tx1"/>
            </a:solidFill>
            <a:miter lim="800000"/>
            <a:headEnd/>
            <a:tailEnd/>
          </a:ln>
        </p:spPr>
        <p:txBody>
          <a:bodyPr wrap="none" anchor="ctr"/>
          <a:lstStyle/>
          <a:p>
            <a:pPr eaLnBrk="0" hangingPunct="0"/>
            <a:endParaRPr lang="en-US"/>
          </a:p>
        </p:txBody>
      </p:sp>
      <p:sp>
        <p:nvSpPr>
          <p:cNvPr id="11267" name="Text Box 4"/>
          <p:cNvSpPr txBox="1">
            <a:spLocks noChangeArrowheads="1"/>
          </p:cNvSpPr>
          <p:nvPr/>
        </p:nvSpPr>
        <p:spPr bwMode="auto">
          <a:xfrm>
            <a:off x="4586288" y="5030788"/>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2400">
                <a:latin typeface="Times New Roman" pitchFamily="18" charset="0"/>
              </a:rPr>
              <a:t>Time</a:t>
            </a:r>
          </a:p>
        </p:txBody>
      </p:sp>
      <p:sp>
        <p:nvSpPr>
          <p:cNvPr id="11268" name="Text Box 5"/>
          <p:cNvSpPr txBox="1">
            <a:spLocks noChangeArrowheads="1"/>
          </p:cNvSpPr>
          <p:nvPr/>
        </p:nvSpPr>
        <p:spPr bwMode="auto">
          <a:xfrm rot="-5400000">
            <a:off x="3532188" y="327025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2400">
                <a:latin typeface="Times New Roman" pitchFamily="18" charset="0"/>
              </a:rPr>
              <a:t>kHz</a:t>
            </a:r>
          </a:p>
        </p:txBody>
      </p:sp>
      <p:sp>
        <p:nvSpPr>
          <p:cNvPr id="11269" name="Text Box 6"/>
          <p:cNvSpPr txBox="1">
            <a:spLocks noChangeArrowheads="1"/>
          </p:cNvSpPr>
          <p:nvPr/>
        </p:nvSpPr>
        <p:spPr bwMode="auto">
          <a:xfrm>
            <a:off x="4090988" y="4605338"/>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1600" b="1">
                <a:latin typeface="Arial" pitchFamily="34" charset="0"/>
              </a:rPr>
              <a:t>0</a:t>
            </a:r>
          </a:p>
        </p:txBody>
      </p:sp>
      <p:sp>
        <p:nvSpPr>
          <p:cNvPr id="11270" name="Text Box 7"/>
          <p:cNvSpPr txBox="1">
            <a:spLocks noChangeArrowheads="1"/>
          </p:cNvSpPr>
          <p:nvPr/>
        </p:nvSpPr>
        <p:spPr bwMode="auto">
          <a:xfrm>
            <a:off x="4090988" y="3976688"/>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1600" b="1">
                <a:latin typeface="Arial" pitchFamily="34" charset="0"/>
              </a:rPr>
              <a:t>1</a:t>
            </a:r>
          </a:p>
        </p:txBody>
      </p:sp>
      <p:sp>
        <p:nvSpPr>
          <p:cNvPr id="11271" name="Text Box 8"/>
          <p:cNvSpPr txBox="1">
            <a:spLocks noChangeArrowheads="1"/>
          </p:cNvSpPr>
          <p:nvPr/>
        </p:nvSpPr>
        <p:spPr bwMode="auto">
          <a:xfrm>
            <a:off x="4090988" y="3348038"/>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1600" b="1">
                <a:latin typeface="Arial" pitchFamily="34" charset="0"/>
              </a:rPr>
              <a:t>2</a:t>
            </a:r>
          </a:p>
        </p:txBody>
      </p:sp>
      <p:sp>
        <p:nvSpPr>
          <p:cNvPr id="11272" name="Text Box 9"/>
          <p:cNvSpPr txBox="1">
            <a:spLocks noChangeArrowheads="1"/>
          </p:cNvSpPr>
          <p:nvPr/>
        </p:nvSpPr>
        <p:spPr bwMode="auto">
          <a:xfrm>
            <a:off x="4090988" y="2719388"/>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1600" b="1">
                <a:latin typeface="Arial" pitchFamily="34" charset="0"/>
              </a:rPr>
              <a:t>3</a:t>
            </a:r>
          </a:p>
        </p:txBody>
      </p:sp>
      <p:sp>
        <p:nvSpPr>
          <p:cNvPr id="11273" name="Text Box 10"/>
          <p:cNvSpPr txBox="1">
            <a:spLocks noChangeArrowheads="1"/>
          </p:cNvSpPr>
          <p:nvPr/>
        </p:nvSpPr>
        <p:spPr bwMode="auto">
          <a:xfrm>
            <a:off x="4090988" y="2090738"/>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r>
              <a:rPr lang="en-US" sz="1600" b="1">
                <a:latin typeface="Arial" pitchFamily="34" charset="0"/>
              </a:rPr>
              <a:t>4</a:t>
            </a:r>
          </a:p>
        </p:txBody>
      </p:sp>
      <p:sp>
        <p:nvSpPr>
          <p:cNvPr id="11274" name="Rectangle 17"/>
          <p:cNvSpPr>
            <a:spLocks noChangeArrowheads="1"/>
          </p:cNvSpPr>
          <p:nvPr/>
        </p:nvSpPr>
        <p:spPr bwMode="auto">
          <a:xfrm>
            <a:off x="3465513" y="1065213"/>
            <a:ext cx="299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eaLnBrk="0" hangingPunct="0"/>
            <a:r>
              <a:rPr lang="en-US">
                <a:solidFill>
                  <a:schemeClr val="tx2"/>
                </a:solidFill>
              </a:rPr>
              <a:t>Frequency Spectrogram</a:t>
            </a:r>
          </a:p>
        </p:txBody>
      </p:sp>
      <p:grpSp>
        <p:nvGrpSpPr>
          <p:cNvPr id="11275" name="Group 24"/>
          <p:cNvGrpSpPr>
            <a:grpSpLocks/>
          </p:cNvGrpSpPr>
          <p:nvPr/>
        </p:nvGrpSpPr>
        <p:grpSpPr bwMode="auto">
          <a:xfrm>
            <a:off x="6142038" y="1866900"/>
            <a:ext cx="1246187" cy="3489325"/>
            <a:chOff x="4830" y="1109"/>
            <a:chExt cx="785" cy="2198"/>
          </a:xfrm>
        </p:grpSpPr>
        <p:sp>
          <p:nvSpPr>
            <p:cNvPr id="11292" name="AutoShape 25"/>
            <p:cNvSpPr>
              <a:spLocks noChangeArrowheads="1"/>
            </p:cNvSpPr>
            <p:nvPr/>
          </p:nvSpPr>
          <p:spPr bwMode="auto">
            <a:xfrm rot="-60000" flipH="1" flipV="1">
              <a:off x="4830" y="1109"/>
              <a:ext cx="785" cy="21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3 w 21600"/>
                <a:gd name="T13" fmla="*/ 4501 h 21600"/>
                <a:gd name="T14" fmla="*/ 17087 w 21600"/>
                <a:gd name="T15" fmla="*/ 1709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accent1"/>
            </a:solidFill>
            <a:ln w="12700">
              <a:solidFill>
                <a:schemeClr val="tx1"/>
              </a:solidFill>
              <a:miter lim="800000"/>
              <a:headEnd/>
              <a:tailEnd/>
            </a:ln>
          </p:spPr>
          <p:txBody>
            <a:bodyPr wrap="none" anchor="ctr"/>
            <a:lstStyle/>
            <a:p>
              <a:endParaRPr lang="en-US"/>
            </a:p>
          </p:txBody>
        </p:sp>
        <p:sp>
          <p:nvSpPr>
            <p:cNvPr id="11293" name="Line 26"/>
            <p:cNvSpPr>
              <a:spLocks noChangeShapeType="1"/>
            </p:cNvSpPr>
            <p:nvPr/>
          </p:nvSpPr>
          <p:spPr bwMode="auto">
            <a:xfrm rot="5400000">
              <a:off x="4299" y="2212"/>
              <a:ext cx="2063" cy="0"/>
            </a:xfrm>
            <a:prstGeom prst="line">
              <a:avLst/>
            </a:prstGeom>
            <a:noFill/>
            <a:ln w="28575">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4" name="Line 27"/>
            <p:cNvSpPr>
              <a:spLocks noChangeShapeType="1"/>
            </p:cNvSpPr>
            <p:nvPr/>
          </p:nvSpPr>
          <p:spPr bwMode="auto">
            <a:xfrm rot="5400000">
              <a:off x="4248" y="2212"/>
              <a:ext cx="2063" cy="0"/>
            </a:xfrm>
            <a:prstGeom prst="line">
              <a:avLst/>
            </a:prstGeom>
            <a:noFill/>
            <a:ln w="28575">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5" name="Line 28"/>
            <p:cNvSpPr>
              <a:spLocks noChangeShapeType="1"/>
            </p:cNvSpPr>
            <p:nvPr/>
          </p:nvSpPr>
          <p:spPr bwMode="auto">
            <a:xfrm rot="5400000">
              <a:off x="4197" y="2212"/>
              <a:ext cx="2063" cy="0"/>
            </a:xfrm>
            <a:prstGeom prst="line">
              <a:avLst/>
            </a:prstGeom>
            <a:noFill/>
            <a:ln w="28575">
              <a:solidFill>
                <a:srgbClr val="FF99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6" name="Line 29"/>
            <p:cNvSpPr>
              <a:spLocks noChangeShapeType="1"/>
            </p:cNvSpPr>
            <p:nvPr/>
          </p:nvSpPr>
          <p:spPr bwMode="auto">
            <a:xfrm rot="5400000">
              <a:off x="4065" y="2209"/>
              <a:ext cx="2063"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192" name="Oval 31"/>
          <p:cNvSpPr>
            <a:spLocks noChangeArrowheads="1"/>
          </p:cNvSpPr>
          <p:nvPr/>
        </p:nvSpPr>
        <p:spPr bwMode="auto">
          <a:xfrm>
            <a:off x="6518275" y="4859338"/>
            <a:ext cx="88900" cy="88900"/>
          </a:xfrm>
          <a:prstGeom prst="ellipse">
            <a:avLst/>
          </a:prstGeom>
          <a:solidFill>
            <a:schemeClr val="bg1"/>
          </a:solidFill>
          <a:ln w="9525">
            <a:solidFill>
              <a:schemeClr val="tx1"/>
            </a:solidFill>
            <a:round/>
            <a:headEnd/>
            <a:tailEnd/>
          </a:ln>
        </p:spPr>
        <p:txBody>
          <a:bodyPr wrap="none" anchor="ctr"/>
          <a:lstStyle/>
          <a:p>
            <a:pPr eaLnBrk="0" hangingPunct="0"/>
            <a:endParaRPr lang="en-US"/>
          </a:p>
        </p:txBody>
      </p:sp>
      <p:sp>
        <p:nvSpPr>
          <p:cNvPr id="7193" name="Oval 32"/>
          <p:cNvSpPr>
            <a:spLocks noChangeArrowheads="1"/>
          </p:cNvSpPr>
          <p:nvPr/>
        </p:nvSpPr>
        <p:spPr bwMode="auto">
          <a:xfrm>
            <a:off x="6518275" y="4006850"/>
            <a:ext cx="88900" cy="88900"/>
          </a:xfrm>
          <a:prstGeom prst="ellipse">
            <a:avLst/>
          </a:prstGeom>
          <a:solidFill>
            <a:srgbClr val="66FFFF"/>
          </a:solidFill>
          <a:ln w="9525">
            <a:solidFill>
              <a:schemeClr val="tx1"/>
            </a:solidFill>
            <a:round/>
            <a:headEnd/>
            <a:tailEnd/>
          </a:ln>
        </p:spPr>
        <p:txBody>
          <a:bodyPr wrap="none" anchor="ctr"/>
          <a:lstStyle/>
          <a:p>
            <a:pPr eaLnBrk="0" hangingPunct="0"/>
            <a:endParaRPr lang="en-US"/>
          </a:p>
        </p:txBody>
      </p:sp>
      <p:sp>
        <p:nvSpPr>
          <p:cNvPr id="7194" name="Oval 33"/>
          <p:cNvSpPr>
            <a:spLocks noChangeArrowheads="1"/>
          </p:cNvSpPr>
          <p:nvPr/>
        </p:nvSpPr>
        <p:spPr bwMode="auto">
          <a:xfrm>
            <a:off x="6518275" y="3144838"/>
            <a:ext cx="88900" cy="88900"/>
          </a:xfrm>
          <a:prstGeom prst="ellipse">
            <a:avLst/>
          </a:prstGeom>
          <a:solidFill>
            <a:srgbClr val="00CCFF"/>
          </a:solidFill>
          <a:ln w="9525">
            <a:solidFill>
              <a:schemeClr val="tx1"/>
            </a:solidFill>
            <a:round/>
            <a:headEnd/>
            <a:tailEnd/>
          </a:ln>
        </p:spPr>
        <p:txBody>
          <a:bodyPr wrap="none" anchor="ctr"/>
          <a:lstStyle/>
          <a:p>
            <a:pPr eaLnBrk="0" hangingPunct="0"/>
            <a:endParaRPr lang="en-US"/>
          </a:p>
        </p:txBody>
      </p:sp>
      <p:sp>
        <p:nvSpPr>
          <p:cNvPr id="7195" name="Oval 34"/>
          <p:cNvSpPr>
            <a:spLocks noChangeArrowheads="1"/>
          </p:cNvSpPr>
          <p:nvPr/>
        </p:nvSpPr>
        <p:spPr bwMode="auto">
          <a:xfrm>
            <a:off x="6518275" y="2632075"/>
            <a:ext cx="88900" cy="88900"/>
          </a:xfrm>
          <a:prstGeom prst="ellipse">
            <a:avLst/>
          </a:prstGeom>
          <a:solidFill>
            <a:srgbClr val="0099FF"/>
          </a:solidFill>
          <a:ln w="9525">
            <a:solidFill>
              <a:schemeClr val="tx1"/>
            </a:solidFill>
            <a:round/>
            <a:headEnd/>
            <a:tailEnd/>
          </a:ln>
        </p:spPr>
        <p:txBody>
          <a:bodyPr wrap="none" anchor="ctr"/>
          <a:lstStyle/>
          <a:p>
            <a:pPr eaLnBrk="0" hangingPunct="0"/>
            <a:endParaRPr lang="en-US"/>
          </a:p>
        </p:txBody>
      </p:sp>
      <p:sp>
        <p:nvSpPr>
          <p:cNvPr id="7196" name="Oval 35"/>
          <p:cNvSpPr>
            <a:spLocks noChangeArrowheads="1"/>
          </p:cNvSpPr>
          <p:nvPr/>
        </p:nvSpPr>
        <p:spPr bwMode="auto">
          <a:xfrm>
            <a:off x="6518275" y="2227263"/>
            <a:ext cx="88900" cy="88900"/>
          </a:xfrm>
          <a:prstGeom prst="ellipse">
            <a:avLst/>
          </a:prstGeom>
          <a:solidFill>
            <a:schemeClr val="accent2"/>
          </a:solidFill>
          <a:ln w="9525">
            <a:solidFill>
              <a:schemeClr val="tx1"/>
            </a:solidFill>
            <a:round/>
            <a:headEnd/>
            <a:tailEnd/>
          </a:ln>
        </p:spPr>
        <p:txBody>
          <a:bodyPr wrap="none" anchor="ctr"/>
          <a:lstStyle/>
          <a:p>
            <a:pPr eaLnBrk="0" hangingPunct="0"/>
            <a:endParaRPr lang="en-US"/>
          </a:p>
        </p:txBody>
      </p:sp>
      <p:grpSp>
        <p:nvGrpSpPr>
          <p:cNvPr id="11281" name="Group 36"/>
          <p:cNvGrpSpPr>
            <a:grpSpLocks/>
          </p:cNvGrpSpPr>
          <p:nvPr/>
        </p:nvGrpSpPr>
        <p:grpSpPr bwMode="auto">
          <a:xfrm>
            <a:off x="1611313" y="3211513"/>
            <a:ext cx="1295400" cy="1447800"/>
            <a:chOff x="0" y="1768"/>
            <a:chExt cx="816" cy="912"/>
          </a:xfrm>
        </p:grpSpPr>
        <p:graphicFrame>
          <p:nvGraphicFramePr>
            <p:cNvPr id="11290" name="Object 37"/>
            <p:cNvGraphicFramePr>
              <a:graphicFrameLocks/>
            </p:cNvGraphicFramePr>
            <p:nvPr/>
          </p:nvGraphicFramePr>
          <p:xfrm>
            <a:off x="0" y="1793"/>
            <a:ext cx="770" cy="887"/>
          </p:xfrm>
          <a:graphic>
            <a:graphicData uri="http://schemas.openxmlformats.org/presentationml/2006/ole">
              <mc:AlternateContent xmlns:mc="http://schemas.openxmlformats.org/markup-compatibility/2006">
                <mc:Choice xmlns:v="urn:schemas-microsoft-com:vml" Requires="v">
                  <p:oleObj spid="_x0000_s11338" name="Image" r:id="rId4" imgW="7942857" imgH="13209524" progId="">
                    <p:embed/>
                  </p:oleObj>
                </mc:Choice>
                <mc:Fallback>
                  <p:oleObj name="Image" r:id="rId4" imgW="7942857" imgH="13209524" progId="">
                    <p:embed/>
                    <p:pic>
                      <p:nvPicPr>
                        <p:cNvPr id="0" name="Picture 40"/>
                        <p:cNvPicPr>
                          <a:picLocks noChangeArrowheads="1"/>
                        </p:cNvPicPr>
                        <p:nvPr/>
                      </p:nvPicPr>
                      <p:blipFill>
                        <a:blip r:embed="rId5">
                          <a:extLst>
                            <a:ext uri="{28A0092B-C50C-407E-A947-70E740481C1C}">
                              <a14:useLocalDpi xmlns:a14="http://schemas.microsoft.com/office/drawing/2010/main" val="0"/>
                            </a:ext>
                          </a:extLst>
                        </a:blip>
                        <a:srcRect l="46777" t="78795" r="22594"/>
                        <a:stretch>
                          <a:fillRect/>
                        </a:stretch>
                      </p:blipFill>
                      <p:spPr bwMode="auto">
                        <a:xfrm>
                          <a:off x="0" y="1793"/>
                          <a:ext cx="770" cy="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91" name="Rectangle 38"/>
            <p:cNvSpPr>
              <a:spLocks noChangeArrowheads="1"/>
            </p:cNvSpPr>
            <p:nvPr/>
          </p:nvSpPr>
          <p:spPr bwMode="auto">
            <a:xfrm>
              <a:off x="0" y="1768"/>
              <a:ext cx="816" cy="78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grpSp>
      <p:sp>
        <p:nvSpPr>
          <p:cNvPr id="11282" name="Text Box 39"/>
          <p:cNvSpPr txBox="1">
            <a:spLocks noChangeArrowheads="1"/>
          </p:cNvSpPr>
          <p:nvPr/>
        </p:nvSpPr>
        <p:spPr bwMode="auto">
          <a:xfrm>
            <a:off x="1611313" y="2401888"/>
            <a:ext cx="1300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ctr"/>
            <a:r>
              <a:rPr lang="en-US" sz="2400">
                <a:solidFill>
                  <a:schemeClr val="tx2"/>
                </a:solidFill>
                <a:latin typeface="Times New Roman" pitchFamily="18" charset="0"/>
              </a:rPr>
              <a:t>Trumpet</a:t>
            </a:r>
          </a:p>
        </p:txBody>
      </p:sp>
      <p:sp>
        <p:nvSpPr>
          <p:cNvPr id="11283" name="AutoShape 40"/>
          <p:cNvSpPr>
            <a:spLocks noChangeArrowheads="1"/>
          </p:cNvSpPr>
          <p:nvPr/>
        </p:nvSpPr>
        <p:spPr bwMode="auto">
          <a:xfrm>
            <a:off x="3160713" y="3714750"/>
            <a:ext cx="406400" cy="271463"/>
          </a:xfrm>
          <a:prstGeom prst="rightArrow">
            <a:avLst>
              <a:gd name="adj1" fmla="val 50000"/>
              <a:gd name="adj2" fmla="val 37427"/>
            </a:avLst>
          </a:prstGeom>
          <a:solidFill>
            <a:srgbClr val="FF0000"/>
          </a:solidFill>
          <a:ln w="9525">
            <a:solidFill>
              <a:schemeClr val="tx1"/>
            </a:solidFill>
            <a:miter lim="800000"/>
            <a:headEnd/>
            <a:tailEnd/>
          </a:ln>
        </p:spPr>
        <p:txBody>
          <a:bodyPr wrap="none" anchor="ctr"/>
          <a:lstStyle/>
          <a:p>
            <a:pPr eaLnBrk="0" hangingPunct="0"/>
            <a:endParaRPr lang="en-US"/>
          </a:p>
        </p:txBody>
      </p:sp>
      <p:grpSp>
        <p:nvGrpSpPr>
          <p:cNvPr id="11284" name="Group 46"/>
          <p:cNvGrpSpPr>
            <a:grpSpLocks/>
          </p:cNvGrpSpPr>
          <p:nvPr/>
        </p:nvGrpSpPr>
        <p:grpSpPr bwMode="auto">
          <a:xfrm>
            <a:off x="4695825" y="3249613"/>
            <a:ext cx="635000" cy="1198562"/>
            <a:chOff x="4552" y="1997"/>
            <a:chExt cx="400" cy="755"/>
          </a:xfrm>
        </p:grpSpPr>
        <p:sp>
          <p:nvSpPr>
            <p:cNvPr id="11285" name="Line 41"/>
            <p:cNvSpPr>
              <a:spLocks noChangeShapeType="1"/>
            </p:cNvSpPr>
            <p:nvPr/>
          </p:nvSpPr>
          <p:spPr bwMode="auto">
            <a:xfrm>
              <a:off x="4552" y="2752"/>
              <a:ext cx="400" cy="0"/>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6" name="Line 42"/>
            <p:cNvSpPr>
              <a:spLocks noChangeShapeType="1"/>
            </p:cNvSpPr>
            <p:nvPr/>
          </p:nvSpPr>
          <p:spPr bwMode="auto">
            <a:xfrm>
              <a:off x="4552" y="2568"/>
              <a:ext cx="400" cy="0"/>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7" name="Line 43"/>
            <p:cNvSpPr>
              <a:spLocks noChangeShapeType="1"/>
            </p:cNvSpPr>
            <p:nvPr/>
          </p:nvSpPr>
          <p:spPr bwMode="auto">
            <a:xfrm>
              <a:off x="4552" y="2368"/>
              <a:ext cx="400" cy="0"/>
            </a:xfrm>
            <a:prstGeom prst="line">
              <a:avLst/>
            </a:prstGeom>
            <a:noFill/>
            <a:ln w="38100">
              <a:solidFill>
                <a:srgbClr val="00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8" name="Line 44"/>
            <p:cNvSpPr>
              <a:spLocks noChangeShapeType="1"/>
            </p:cNvSpPr>
            <p:nvPr/>
          </p:nvSpPr>
          <p:spPr bwMode="auto">
            <a:xfrm>
              <a:off x="4552" y="2173"/>
              <a:ext cx="400" cy="0"/>
            </a:xfrm>
            <a:prstGeom prst="line">
              <a:avLst/>
            </a:prstGeom>
            <a:noFill/>
            <a:ln w="38100">
              <a:solidFill>
                <a:srgbClr val="00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9" name="Line 45"/>
            <p:cNvSpPr>
              <a:spLocks noChangeShapeType="1"/>
            </p:cNvSpPr>
            <p:nvPr/>
          </p:nvSpPr>
          <p:spPr bwMode="auto">
            <a:xfrm>
              <a:off x="4552" y="1997"/>
              <a:ext cx="400"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afterEffect">
                                  <p:stCondLst>
                                    <p:cond delay="0"/>
                                  </p:stCondLst>
                                  <p:childTnLst>
                                    <p:animEffect transition="out" filter="fade">
                                      <p:cBhvr>
                                        <p:cTn id="6" dur="1000" tmFilter="0, 0; .2, .5; .8, .5; 1, 0"/>
                                        <p:tgtEl>
                                          <p:spTgt spid="7192"/>
                                        </p:tgtEl>
                                      </p:cBhvr>
                                    </p:animEffect>
                                    <p:animScale>
                                      <p:cBhvr>
                                        <p:cTn id="7" dur="500" autoRev="1" fill="hold"/>
                                        <p:tgtEl>
                                          <p:spTgt spid="7192"/>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1000" tmFilter="0, 0; .2, .5; .8, .5; 1, 0"/>
                                        <p:tgtEl>
                                          <p:spTgt spid="7193"/>
                                        </p:tgtEl>
                                      </p:cBhvr>
                                    </p:animEffect>
                                    <p:animScale>
                                      <p:cBhvr>
                                        <p:cTn id="10" dur="500" autoRev="1" fill="hold"/>
                                        <p:tgtEl>
                                          <p:spTgt spid="7193"/>
                                        </p:tgtEl>
                                      </p:cBhvr>
                                      <p:by x="105000" y="105000"/>
                                    </p:animScale>
                                  </p:childTnLst>
                                </p:cTn>
                              </p:par>
                              <p:par>
                                <p:cTn id="11" presetID="27" presetClass="emph" presetSubtype="0" repeatCount="indefinite" fill="remove" grpId="0" nodeType="withEffect">
                                  <p:stCondLst>
                                    <p:cond delay="0"/>
                                  </p:stCondLst>
                                  <p:childTnLst>
                                    <p:animClr clrSpc="rgb" dir="cw">
                                      <p:cBhvr override="childStyle">
                                        <p:cTn id="12" dur="500" autoRev="1" fill="remove"/>
                                        <p:tgtEl>
                                          <p:spTgt spid="7194"/>
                                        </p:tgtEl>
                                        <p:attrNameLst>
                                          <p:attrName>style.color</p:attrName>
                                        </p:attrNameLst>
                                      </p:cBhvr>
                                      <p:to>
                                        <a:schemeClr val="bg1"/>
                                      </p:to>
                                    </p:animClr>
                                    <p:animClr clrSpc="rgb" dir="cw">
                                      <p:cBhvr>
                                        <p:cTn id="13" dur="500" autoRev="1" fill="remove"/>
                                        <p:tgtEl>
                                          <p:spTgt spid="7194"/>
                                        </p:tgtEl>
                                        <p:attrNameLst>
                                          <p:attrName>fillcolor</p:attrName>
                                        </p:attrNameLst>
                                      </p:cBhvr>
                                      <p:to>
                                        <a:schemeClr val="bg1"/>
                                      </p:to>
                                    </p:animClr>
                                    <p:set>
                                      <p:cBhvr>
                                        <p:cTn id="14" dur="500" autoRev="1" fill="remove"/>
                                        <p:tgtEl>
                                          <p:spTgt spid="7194"/>
                                        </p:tgtEl>
                                        <p:attrNameLst>
                                          <p:attrName>fill.type</p:attrName>
                                        </p:attrNameLst>
                                      </p:cBhvr>
                                      <p:to>
                                        <p:strVal val="solid"/>
                                      </p:to>
                                    </p:set>
                                    <p:set>
                                      <p:cBhvr>
                                        <p:cTn id="15" dur="500" autoRev="1" fill="remove"/>
                                        <p:tgtEl>
                                          <p:spTgt spid="7194"/>
                                        </p:tgtEl>
                                        <p:attrNameLst>
                                          <p:attrName>fill.on</p:attrName>
                                        </p:attrNameLst>
                                      </p:cBhvr>
                                      <p:to>
                                        <p:strVal val="true"/>
                                      </p:to>
                                    </p:set>
                                  </p:childTnLst>
                                </p:cTn>
                              </p:par>
                              <p:par>
                                <p:cTn id="16" presetID="27" presetClass="emph" presetSubtype="0" repeatCount="indefinite" fill="remove" grpId="0" nodeType="withEffect">
                                  <p:stCondLst>
                                    <p:cond delay="0"/>
                                  </p:stCondLst>
                                  <p:childTnLst>
                                    <p:animClr clrSpc="rgb" dir="cw">
                                      <p:cBhvr override="childStyle">
                                        <p:cTn id="17" dur="500" autoRev="1" fill="remove"/>
                                        <p:tgtEl>
                                          <p:spTgt spid="7195"/>
                                        </p:tgtEl>
                                        <p:attrNameLst>
                                          <p:attrName>style.color</p:attrName>
                                        </p:attrNameLst>
                                      </p:cBhvr>
                                      <p:to>
                                        <a:schemeClr val="bg1"/>
                                      </p:to>
                                    </p:animClr>
                                    <p:animClr clrSpc="rgb" dir="cw">
                                      <p:cBhvr>
                                        <p:cTn id="18" dur="500" autoRev="1" fill="remove"/>
                                        <p:tgtEl>
                                          <p:spTgt spid="7195"/>
                                        </p:tgtEl>
                                        <p:attrNameLst>
                                          <p:attrName>fillcolor</p:attrName>
                                        </p:attrNameLst>
                                      </p:cBhvr>
                                      <p:to>
                                        <a:schemeClr val="bg1"/>
                                      </p:to>
                                    </p:animClr>
                                    <p:set>
                                      <p:cBhvr>
                                        <p:cTn id="19" dur="500" autoRev="1" fill="remove"/>
                                        <p:tgtEl>
                                          <p:spTgt spid="7195"/>
                                        </p:tgtEl>
                                        <p:attrNameLst>
                                          <p:attrName>fill.type</p:attrName>
                                        </p:attrNameLst>
                                      </p:cBhvr>
                                      <p:to>
                                        <p:strVal val="solid"/>
                                      </p:to>
                                    </p:set>
                                    <p:set>
                                      <p:cBhvr>
                                        <p:cTn id="20" dur="500" autoRev="1" fill="remove"/>
                                        <p:tgtEl>
                                          <p:spTgt spid="7195"/>
                                        </p:tgtEl>
                                        <p:attrNameLst>
                                          <p:attrName>fill.on</p:attrName>
                                        </p:attrNameLst>
                                      </p:cBhvr>
                                      <p:to>
                                        <p:strVal val="true"/>
                                      </p:to>
                                    </p:set>
                                  </p:childTnLst>
                                </p:cTn>
                              </p:par>
                              <p:par>
                                <p:cTn id="21" presetID="27" presetClass="emph" presetSubtype="0" repeatCount="indefinite" fill="remove" grpId="0" nodeType="withEffect">
                                  <p:stCondLst>
                                    <p:cond delay="0"/>
                                  </p:stCondLst>
                                  <p:childTnLst>
                                    <p:animClr clrSpc="rgb" dir="cw">
                                      <p:cBhvr override="childStyle">
                                        <p:cTn id="22" dur="250" autoRev="1" fill="remove"/>
                                        <p:tgtEl>
                                          <p:spTgt spid="7196"/>
                                        </p:tgtEl>
                                        <p:attrNameLst>
                                          <p:attrName>style.color</p:attrName>
                                        </p:attrNameLst>
                                      </p:cBhvr>
                                      <p:to>
                                        <a:schemeClr val="bg1"/>
                                      </p:to>
                                    </p:animClr>
                                    <p:animClr clrSpc="rgb" dir="cw">
                                      <p:cBhvr>
                                        <p:cTn id="23" dur="250" autoRev="1" fill="remove"/>
                                        <p:tgtEl>
                                          <p:spTgt spid="7196"/>
                                        </p:tgtEl>
                                        <p:attrNameLst>
                                          <p:attrName>fillcolor</p:attrName>
                                        </p:attrNameLst>
                                      </p:cBhvr>
                                      <p:to>
                                        <a:schemeClr val="bg1"/>
                                      </p:to>
                                    </p:animClr>
                                    <p:set>
                                      <p:cBhvr>
                                        <p:cTn id="24" dur="250" autoRev="1" fill="remove"/>
                                        <p:tgtEl>
                                          <p:spTgt spid="7196"/>
                                        </p:tgtEl>
                                        <p:attrNameLst>
                                          <p:attrName>fill.type</p:attrName>
                                        </p:attrNameLst>
                                      </p:cBhvr>
                                      <p:to>
                                        <p:strVal val="solid"/>
                                      </p:to>
                                    </p:set>
                                    <p:set>
                                      <p:cBhvr>
                                        <p:cTn id="25" dur="250" autoRev="1" fill="remove"/>
                                        <p:tgtEl>
                                          <p:spTgt spid="719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P spid="7193" grpId="0" animBg="1"/>
      <p:bldP spid="7194" grpId="0" animBg="1"/>
      <p:bldP spid="7195" grpId="0" animBg="1"/>
      <p:bldP spid="719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C:\WINDOWS\Desktop\SNP stuff\auditory pix\tectorial movement.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C:\WINDOWS\Desktop\SNP stuff\auditory pix\cross section of cochlea.JPG"/>
</p:tagLst>
</file>

<file path=ppt/tags/tag3.xml><?xml version="1.0" encoding="utf-8"?>
<p:tagLst xmlns:a="http://schemas.openxmlformats.org/drawingml/2006/main" xmlns:r="http://schemas.openxmlformats.org/officeDocument/2006/relationships" xmlns:p="http://schemas.openxmlformats.org/presentationml/2006/main">
  <p:tag name="PHOTO" val="TRUE"/>
  <p:tag name="FILENAME" val="C:\WINDOWS\Desktop\SNP stuff\auditory pix\frequency encoding.JPG"/>
</p:tagLst>
</file>

<file path=ppt/tags/tag4.xml><?xml version="1.0" encoding="utf-8"?>
<p:tagLst xmlns:a="http://schemas.openxmlformats.org/drawingml/2006/main" xmlns:r="http://schemas.openxmlformats.org/officeDocument/2006/relationships" xmlns:p="http://schemas.openxmlformats.org/presentationml/2006/main">
  <p:tag name="PHOTO" val="TRUE"/>
  <p:tag name="FILENAME" val="C:\WINDOWS\Desktop\SNP stuff\auditory pix\frequency encoding.JPG"/>
</p:tagLst>
</file>

<file path=ppt/tags/tag5.xml><?xml version="1.0" encoding="utf-8"?>
<p:tagLst xmlns:a="http://schemas.openxmlformats.org/drawingml/2006/main" xmlns:r="http://schemas.openxmlformats.org/officeDocument/2006/relationships" xmlns:p="http://schemas.openxmlformats.org/presentationml/2006/main">
  <p:tag name="PHOTO" val="TRUE"/>
  <p:tag name="FILENAME" val="C:\WINDOWS\Desktop\SNP stuff\auditory pix\pathways.JPG"/>
</p:tagLst>
</file>

<file path=ppt/tags/tag6.xml><?xml version="1.0" encoding="utf-8"?>
<p:tagLst xmlns:a="http://schemas.openxmlformats.org/drawingml/2006/main" xmlns:r="http://schemas.openxmlformats.org/officeDocument/2006/relationships" xmlns:p="http://schemas.openxmlformats.org/presentationml/2006/main">
  <p:tag name="PHOTO" val="TRUE"/>
  <p:tag name="FILENAME" val="C:\WINDOWS\Desktop\SNP stuff\auditory pix\cortex.JPG"/>
</p:tagLst>
</file>

<file path=ppt/tags/tag7.xml><?xml version="1.0" encoding="utf-8"?>
<p:tagLst xmlns:a="http://schemas.openxmlformats.org/drawingml/2006/main" xmlns:r="http://schemas.openxmlformats.org/officeDocument/2006/relationships" xmlns:p="http://schemas.openxmlformats.org/presentationml/2006/main">
  <p:tag name="PHOTO" val="TRUE"/>
  <p:tag name="FILENAME" val="C:\WINDOWS\Desktop\SNP stuff\auditory pix\pathways.JPG"/>
</p:tagLst>
</file>

<file path=ppt/tags/tag8.xml><?xml version="1.0" encoding="utf-8"?>
<p:tagLst xmlns:a="http://schemas.openxmlformats.org/drawingml/2006/main" xmlns:r="http://schemas.openxmlformats.org/officeDocument/2006/relationships" xmlns:p="http://schemas.openxmlformats.org/presentationml/2006/main">
  <p:tag name="PHOTO" val="TRUE"/>
  <p:tag name="FILENAME" val="C:\WINDOWS\Desktop\SNP stuff\auditory pix\cortex.JP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772</TotalTime>
  <Words>714</Words>
  <Application>Microsoft Office PowerPoint</Application>
  <PresentationFormat>On-screen Show (4:3)</PresentationFormat>
  <Paragraphs>221</Paragraphs>
  <Slides>37</Slides>
  <Notes>34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51" baseType="lpstr">
      <vt:lpstr>Arial</vt:lpstr>
      <vt:lpstr>Arial Black</vt:lpstr>
      <vt:lpstr>Birch Std</vt:lpstr>
      <vt:lpstr>Calibri</vt:lpstr>
      <vt:lpstr>Candara</vt:lpstr>
      <vt:lpstr>Eurostile</vt:lpstr>
      <vt:lpstr>Impact</vt:lpstr>
      <vt:lpstr>Monotype Sorts</vt:lpstr>
      <vt:lpstr>Symbol</vt:lpstr>
      <vt:lpstr>Tahoma</vt:lpstr>
      <vt:lpstr>Times New Roman</vt:lpstr>
      <vt:lpstr>Wide Latin</vt:lpstr>
      <vt:lpstr>Waveform</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‘Place’ Theory of Frequency Encoding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McGurk Effect</vt:lpstr>
      <vt:lpstr>Sound Localization</vt:lpstr>
      <vt:lpstr>PowerPoint Presentation</vt:lpstr>
      <vt:lpstr>PowerPoint Presentation</vt:lpstr>
      <vt:lpstr>PowerPoint Presentation</vt:lpstr>
      <vt:lpstr>PowerPoint Presentation</vt:lpstr>
      <vt:lpstr>PowerPoint Presentation</vt:lpstr>
      <vt:lpstr>PowerPoint Presentation</vt:lpstr>
    </vt:vector>
  </TitlesOfParts>
  <Company>FSU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Pancho</dc:creator>
  <cp:lastModifiedBy>Frank Johnson</cp:lastModifiedBy>
  <cp:revision>82</cp:revision>
  <dcterms:created xsi:type="dcterms:W3CDTF">2010-01-26T20:49:10Z</dcterms:created>
  <dcterms:modified xsi:type="dcterms:W3CDTF">2013-09-18T18:04:59Z</dcterms:modified>
</cp:coreProperties>
</file>